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368" r:id="rId3"/>
    <p:sldId id="258" r:id="rId4"/>
    <p:sldId id="344" r:id="rId5"/>
    <p:sldId id="346" r:id="rId6"/>
    <p:sldId id="357" r:id="rId7"/>
    <p:sldId id="350" r:id="rId8"/>
    <p:sldId id="352" r:id="rId9"/>
    <p:sldId id="353" r:id="rId10"/>
    <p:sldId id="354" r:id="rId11"/>
    <p:sldId id="355" r:id="rId12"/>
    <p:sldId id="358" r:id="rId13"/>
    <p:sldId id="356" r:id="rId14"/>
    <p:sldId id="359" r:id="rId15"/>
    <p:sldId id="361" r:id="rId16"/>
    <p:sldId id="360" r:id="rId17"/>
    <p:sldId id="363" r:id="rId18"/>
    <p:sldId id="364" r:id="rId19"/>
    <p:sldId id="365" r:id="rId20"/>
    <p:sldId id="369" r:id="rId21"/>
    <p:sldId id="370" r:id="rId22"/>
    <p:sldId id="372" r:id="rId23"/>
    <p:sldId id="438" r:id="rId24"/>
    <p:sldId id="371" r:id="rId25"/>
    <p:sldId id="439" r:id="rId26"/>
    <p:sldId id="440" r:id="rId27"/>
    <p:sldId id="393" r:id="rId28"/>
    <p:sldId id="345" r:id="rId29"/>
    <p:sldId id="377" r:id="rId30"/>
    <p:sldId id="385" r:id="rId31"/>
    <p:sldId id="441" r:id="rId32"/>
    <p:sldId id="376" r:id="rId33"/>
    <p:sldId id="380" r:id="rId34"/>
    <p:sldId id="367" r:id="rId35"/>
    <p:sldId id="312" r:id="rId36"/>
    <p:sldId id="259" r:id="rId37"/>
    <p:sldId id="442" r:id="rId38"/>
    <p:sldId id="446" r:id="rId39"/>
    <p:sldId id="296" r:id="rId40"/>
    <p:sldId id="382" r:id="rId41"/>
    <p:sldId id="394" r:id="rId42"/>
    <p:sldId id="395" r:id="rId43"/>
    <p:sldId id="396" r:id="rId44"/>
    <p:sldId id="397" r:id="rId45"/>
    <p:sldId id="398" r:id="rId46"/>
    <p:sldId id="399" r:id="rId47"/>
    <p:sldId id="401" r:id="rId48"/>
    <p:sldId id="445" r:id="rId49"/>
    <p:sldId id="434" r:id="rId50"/>
    <p:sldId id="435" r:id="rId51"/>
    <p:sldId id="402" r:id="rId52"/>
    <p:sldId id="403" r:id="rId53"/>
    <p:sldId id="392" r:id="rId54"/>
    <p:sldId id="404" r:id="rId55"/>
    <p:sldId id="405" r:id="rId56"/>
    <p:sldId id="406" r:id="rId57"/>
    <p:sldId id="444" r:id="rId58"/>
    <p:sldId id="297" r:id="rId59"/>
    <p:sldId id="408" r:id="rId60"/>
    <p:sldId id="409" r:id="rId61"/>
    <p:sldId id="411" r:id="rId62"/>
    <p:sldId id="410" r:id="rId63"/>
    <p:sldId id="412" r:id="rId64"/>
    <p:sldId id="414" r:id="rId65"/>
    <p:sldId id="415" r:id="rId66"/>
    <p:sldId id="417" r:id="rId67"/>
    <p:sldId id="418" r:id="rId68"/>
    <p:sldId id="419" r:id="rId69"/>
    <p:sldId id="400" r:id="rId70"/>
    <p:sldId id="421" r:id="rId71"/>
    <p:sldId id="422" r:id="rId72"/>
    <p:sldId id="423" r:id="rId73"/>
    <p:sldId id="426" r:id="rId74"/>
    <p:sldId id="427" r:id="rId75"/>
    <p:sldId id="428" r:id="rId76"/>
    <p:sldId id="432" r:id="rId77"/>
    <p:sldId id="433" r:id="rId78"/>
    <p:sldId id="431" r:id="rId79"/>
    <p:sldId id="436" r:id="rId8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03C"/>
    <a:srgbClr val="44BBCC"/>
    <a:srgbClr val="BF4219"/>
    <a:srgbClr val="FFD43B"/>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77696" autoAdjust="0"/>
  </p:normalViewPr>
  <p:slideViewPr>
    <p:cSldViewPr snapToGrid="0">
      <p:cViewPr varScale="1">
        <p:scale>
          <a:sx n="82" d="100"/>
          <a:sy n="82" d="100"/>
        </p:scale>
        <p:origin x="154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BA76F-2A85-4E57-B5F5-9393EC8531D3}" type="datetimeFigureOut">
              <a:rPr lang="de-AT" smtClean="0"/>
              <a:t>30.10.2025</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72760-FE01-420F-AC49-5C4E4A4F5B64}" type="slidenum">
              <a:rPr lang="de-AT" smtClean="0"/>
              <a:t>‹#›</a:t>
            </a:fld>
            <a:endParaRPr lang="de-AT"/>
          </a:p>
        </p:txBody>
      </p:sp>
    </p:spTree>
    <p:extLst>
      <p:ext uri="{BB962C8B-B14F-4D97-AF65-F5344CB8AC3E}">
        <p14:creationId xmlns:p14="http://schemas.microsoft.com/office/powerpoint/2010/main" val="2471335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4FD72760-FE01-420F-AC49-5C4E4A4F5B64}" type="slidenum">
              <a:rPr lang="de-AT" smtClean="0"/>
              <a:t>1</a:t>
            </a:fld>
            <a:endParaRPr lang="de-AT"/>
          </a:p>
        </p:txBody>
      </p:sp>
    </p:spTree>
    <p:extLst>
      <p:ext uri="{BB962C8B-B14F-4D97-AF65-F5344CB8AC3E}">
        <p14:creationId xmlns:p14="http://schemas.microsoft.com/office/powerpoint/2010/main" val="3801594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91076-97B4-CB93-D0DA-3EC58AA76A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07196-A590-D848-28F2-7D3CF1E583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AEEAF3-6D96-72F9-6EB8-CF2A9AC6D964}"/>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B640B537-1821-D2EC-5847-70306FACD1D3}"/>
              </a:ext>
            </a:extLst>
          </p:cNvPr>
          <p:cNvSpPr>
            <a:spLocks noGrp="1"/>
          </p:cNvSpPr>
          <p:nvPr>
            <p:ph type="sldNum" sz="quarter" idx="5"/>
          </p:nvPr>
        </p:nvSpPr>
        <p:spPr/>
        <p:txBody>
          <a:bodyPr/>
          <a:lstStyle/>
          <a:p>
            <a:fld id="{4FD72760-FE01-420F-AC49-5C4E4A4F5B64}" type="slidenum">
              <a:rPr lang="de-AT" smtClean="0"/>
              <a:t>15</a:t>
            </a:fld>
            <a:endParaRPr lang="de-AT"/>
          </a:p>
        </p:txBody>
      </p:sp>
    </p:spTree>
    <p:extLst>
      <p:ext uri="{BB962C8B-B14F-4D97-AF65-F5344CB8AC3E}">
        <p14:creationId xmlns:p14="http://schemas.microsoft.com/office/powerpoint/2010/main" val="3312270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D9F3D-E227-B7EE-28E2-046ADB603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427758-E8F4-9E3B-81C8-4C7B76A3D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24EA70-5E1D-C079-C755-A58914685F4B}"/>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6B720FA8-ACAF-054B-CEC7-46A385CAAD19}"/>
              </a:ext>
            </a:extLst>
          </p:cNvPr>
          <p:cNvSpPr>
            <a:spLocks noGrp="1"/>
          </p:cNvSpPr>
          <p:nvPr>
            <p:ph type="sldNum" sz="quarter" idx="5"/>
          </p:nvPr>
        </p:nvSpPr>
        <p:spPr/>
        <p:txBody>
          <a:bodyPr/>
          <a:lstStyle/>
          <a:p>
            <a:fld id="{4FD72760-FE01-420F-AC49-5C4E4A4F5B64}" type="slidenum">
              <a:rPr lang="de-AT" smtClean="0"/>
              <a:t>16</a:t>
            </a:fld>
            <a:endParaRPr lang="de-AT"/>
          </a:p>
        </p:txBody>
      </p:sp>
    </p:spTree>
    <p:extLst>
      <p:ext uri="{BB962C8B-B14F-4D97-AF65-F5344CB8AC3E}">
        <p14:creationId xmlns:p14="http://schemas.microsoft.com/office/powerpoint/2010/main" val="203534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52883-28D7-9B1E-C37D-387A506FD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C507D-0515-01E7-6EBE-28968BB5D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D5FF1-76CA-A885-38A6-61A29C20FFBE}"/>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E196ADB5-0632-433A-769F-4E9F58EFAC98}"/>
              </a:ext>
            </a:extLst>
          </p:cNvPr>
          <p:cNvSpPr>
            <a:spLocks noGrp="1"/>
          </p:cNvSpPr>
          <p:nvPr>
            <p:ph type="sldNum" sz="quarter" idx="5"/>
          </p:nvPr>
        </p:nvSpPr>
        <p:spPr/>
        <p:txBody>
          <a:bodyPr/>
          <a:lstStyle/>
          <a:p>
            <a:fld id="{4FD72760-FE01-420F-AC49-5C4E4A4F5B64}" type="slidenum">
              <a:rPr lang="de-AT" smtClean="0"/>
              <a:t>17</a:t>
            </a:fld>
            <a:endParaRPr lang="de-AT"/>
          </a:p>
        </p:txBody>
      </p:sp>
    </p:spTree>
    <p:extLst>
      <p:ext uri="{BB962C8B-B14F-4D97-AF65-F5344CB8AC3E}">
        <p14:creationId xmlns:p14="http://schemas.microsoft.com/office/powerpoint/2010/main" val="3372606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A9178-BEA7-7FC1-CC37-DDD7205896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3DC62-1AF1-3935-B26C-37E3A7343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92B58B-8532-B7C6-4A3D-2B18805DB8BD}"/>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EBF6090E-3A0C-2AEE-9D4C-85A5C324084F}"/>
              </a:ext>
            </a:extLst>
          </p:cNvPr>
          <p:cNvSpPr>
            <a:spLocks noGrp="1"/>
          </p:cNvSpPr>
          <p:nvPr>
            <p:ph type="sldNum" sz="quarter" idx="5"/>
          </p:nvPr>
        </p:nvSpPr>
        <p:spPr/>
        <p:txBody>
          <a:bodyPr/>
          <a:lstStyle/>
          <a:p>
            <a:fld id="{4FD72760-FE01-420F-AC49-5C4E4A4F5B64}" type="slidenum">
              <a:rPr lang="de-AT" smtClean="0"/>
              <a:t>18</a:t>
            </a:fld>
            <a:endParaRPr lang="de-AT"/>
          </a:p>
        </p:txBody>
      </p:sp>
    </p:spTree>
    <p:extLst>
      <p:ext uri="{BB962C8B-B14F-4D97-AF65-F5344CB8AC3E}">
        <p14:creationId xmlns:p14="http://schemas.microsoft.com/office/powerpoint/2010/main" val="3100526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8266D-ED21-C6BF-9BA1-016CA929F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6230D-43F7-3563-5480-93611E548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06671F-84D6-C4CA-EADC-E67AE5A34411}"/>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4317A835-3A28-7F2F-512C-E704E38855FA}"/>
              </a:ext>
            </a:extLst>
          </p:cNvPr>
          <p:cNvSpPr>
            <a:spLocks noGrp="1"/>
          </p:cNvSpPr>
          <p:nvPr>
            <p:ph type="sldNum" sz="quarter" idx="5"/>
          </p:nvPr>
        </p:nvSpPr>
        <p:spPr/>
        <p:txBody>
          <a:bodyPr/>
          <a:lstStyle/>
          <a:p>
            <a:fld id="{4FD72760-FE01-420F-AC49-5C4E4A4F5B64}" type="slidenum">
              <a:rPr lang="de-AT" smtClean="0"/>
              <a:t>19</a:t>
            </a:fld>
            <a:endParaRPr lang="de-AT"/>
          </a:p>
        </p:txBody>
      </p:sp>
    </p:spTree>
    <p:extLst>
      <p:ext uri="{BB962C8B-B14F-4D97-AF65-F5344CB8AC3E}">
        <p14:creationId xmlns:p14="http://schemas.microsoft.com/office/powerpoint/2010/main" val="656783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first generation, with methodologies like </a:t>
            </a:r>
            <a:r>
              <a:rPr lang="en-US" sz="1200" b="1" i="0" kern="1200" dirty="0">
                <a:solidFill>
                  <a:schemeClr val="tx1"/>
                </a:solidFill>
                <a:effectLst/>
                <a:latin typeface="+mn-lt"/>
                <a:ea typeface="+mn-ea"/>
                <a:cs typeface="+mn-cs"/>
              </a:rPr>
              <a:t>METHONTOLOGY</a:t>
            </a:r>
            <a:r>
              <a:rPr lang="en-US" sz="1200" b="0" i="0" kern="1200" dirty="0">
                <a:solidFill>
                  <a:schemeClr val="tx1"/>
                </a:solidFill>
                <a:effectLst/>
                <a:latin typeface="+mn-lt"/>
                <a:ea typeface="+mn-ea"/>
                <a:cs typeface="+mn-cs"/>
              </a:rPr>
              <a:t>, aimed to build comprehensive </a:t>
            </a:r>
            <a:r>
              <a:rPr lang="en-US" sz="1200" b="1" i="0" kern="1200" dirty="0">
                <a:solidFill>
                  <a:schemeClr val="tx1"/>
                </a:solidFill>
                <a:effectLst/>
                <a:latin typeface="+mn-lt"/>
                <a:ea typeface="+mn-ea"/>
                <a:cs typeface="+mn-cs"/>
              </a:rPr>
              <a:t>Domain Ontologies</a:t>
            </a:r>
            <a:r>
              <a:rPr lang="en-US" sz="1200" b="0" i="0" kern="1200" dirty="0">
                <a:solidFill>
                  <a:schemeClr val="tx1"/>
                </a:solidFill>
                <a:effectLst/>
                <a:latin typeface="+mn-lt"/>
                <a:ea typeface="+mn-ea"/>
                <a:cs typeface="+mn-cs"/>
              </a:rPr>
              <a:t>. Think of these as the definitive 'encyclopedia' for a field—like biology or manufacturing. The goal was a reusable, long-lasting knowledge asset.“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noble, this was incredibly difficult and slow. It was like trying to write the entire encyclopedia before you could answer a single question."</a:t>
            </a:r>
          </a:p>
          <a:p>
            <a:endParaRPr lang="de-AT" dirty="0"/>
          </a:p>
        </p:txBody>
      </p:sp>
      <p:sp>
        <p:nvSpPr>
          <p:cNvPr id="4" name="Slide Number Placeholder 3"/>
          <p:cNvSpPr>
            <a:spLocks noGrp="1"/>
          </p:cNvSpPr>
          <p:nvPr>
            <p:ph type="sldNum" sz="quarter" idx="5"/>
          </p:nvPr>
        </p:nvSpPr>
        <p:spPr/>
        <p:txBody>
          <a:bodyPr/>
          <a:lstStyle/>
          <a:p>
            <a:fld id="{4FD72760-FE01-420F-AC49-5C4E4A4F5B64}" type="slidenum">
              <a:rPr lang="de-AT" smtClean="0"/>
              <a:t>21</a:t>
            </a:fld>
            <a:endParaRPr lang="de-AT"/>
          </a:p>
        </p:txBody>
      </p:sp>
    </p:spTree>
    <p:extLst>
      <p:ext uri="{BB962C8B-B14F-4D97-AF65-F5344CB8AC3E}">
        <p14:creationId xmlns:p14="http://schemas.microsoft.com/office/powerpoint/2010/main" val="1420163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first generation, with methodologies like </a:t>
            </a:r>
            <a:r>
              <a:rPr lang="en-US" sz="1200" b="1" i="0" kern="1200" dirty="0">
                <a:solidFill>
                  <a:schemeClr val="tx1"/>
                </a:solidFill>
                <a:effectLst/>
                <a:latin typeface="+mn-lt"/>
                <a:ea typeface="+mn-ea"/>
                <a:cs typeface="+mn-cs"/>
              </a:rPr>
              <a:t>METHONTOLOGY</a:t>
            </a:r>
            <a:r>
              <a:rPr lang="en-US" sz="1200" b="0" i="0" kern="1200" dirty="0">
                <a:solidFill>
                  <a:schemeClr val="tx1"/>
                </a:solidFill>
                <a:effectLst/>
                <a:latin typeface="+mn-lt"/>
                <a:ea typeface="+mn-ea"/>
                <a:cs typeface="+mn-cs"/>
              </a:rPr>
              <a:t>, aimed to build comprehensive </a:t>
            </a:r>
            <a:r>
              <a:rPr lang="en-US" sz="1200" b="1" i="0" kern="1200" dirty="0">
                <a:solidFill>
                  <a:schemeClr val="tx1"/>
                </a:solidFill>
                <a:effectLst/>
                <a:latin typeface="+mn-lt"/>
                <a:ea typeface="+mn-ea"/>
                <a:cs typeface="+mn-cs"/>
              </a:rPr>
              <a:t>Domain Ontologies</a:t>
            </a:r>
            <a:r>
              <a:rPr lang="en-US" sz="1200" b="0" i="0" kern="1200" dirty="0">
                <a:solidFill>
                  <a:schemeClr val="tx1"/>
                </a:solidFill>
                <a:effectLst/>
                <a:latin typeface="+mn-lt"/>
                <a:ea typeface="+mn-ea"/>
                <a:cs typeface="+mn-cs"/>
              </a:rPr>
              <a:t>. Think of these as the definitive 'encyclopedia' for a field—like biology or manufacturing. The goal was a reusable, long-lasting knowledge asset.“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noble, this was incredibly difficult and slow. It was like trying to write the entire encyclopedia before you could answer a single question."</a:t>
            </a:r>
          </a:p>
          <a:p>
            <a:endParaRPr lang="de-AT" dirty="0"/>
          </a:p>
        </p:txBody>
      </p:sp>
      <p:sp>
        <p:nvSpPr>
          <p:cNvPr id="4" name="Slide Number Placeholder 3"/>
          <p:cNvSpPr>
            <a:spLocks noGrp="1"/>
          </p:cNvSpPr>
          <p:nvPr>
            <p:ph type="sldNum" sz="quarter" idx="5"/>
          </p:nvPr>
        </p:nvSpPr>
        <p:spPr/>
        <p:txBody>
          <a:bodyPr/>
          <a:lstStyle/>
          <a:p>
            <a:fld id="{4FD72760-FE01-420F-AC49-5C4E4A4F5B64}" type="slidenum">
              <a:rPr lang="de-AT" smtClean="0"/>
              <a:t>22</a:t>
            </a:fld>
            <a:endParaRPr lang="de-AT"/>
          </a:p>
        </p:txBody>
      </p:sp>
    </p:spTree>
    <p:extLst>
      <p:ext uri="{BB962C8B-B14F-4D97-AF65-F5344CB8AC3E}">
        <p14:creationId xmlns:p14="http://schemas.microsoft.com/office/powerpoint/2010/main" val="4291218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FCA28-8BD7-54A5-5FCB-D435C3993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C07E9-EE0C-A25B-2375-D574B0F1A8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F530D6-1A43-C982-FF4B-5567D18EC941}"/>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 first generation, with methodologies like </a:t>
            </a:r>
            <a:r>
              <a:rPr lang="en-US" sz="1200" b="1" i="0" kern="1200" dirty="0">
                <a:solidFill>
                  <a:schemeClr val="tx1"/>
                </a:solidFill>
                <a:effectLst/>
                <a:latin typeface="+mn-lt"/>
                <a:ea typeface="+mn-ea"/>
                <a:cs typeface="+mn-cs"/>
              </a:rPr>
              <a:t>METHONTOLOGY</a:t>
            </a:r>
            <a:r>
              <a:rPr lang="en-US" sz="1200" b="0" i="0" kern="1200" dirty="0">
                <a:solidFill>
                  <a:schemeClr val="tx1"/>
                </a:solidFill>
                <a:effectLst/>
                <a:latin typeface="+mn-lt"/>
                <a:ea typeface="+mn-ea"/>
                <a:cs typeface="+mn-cs"/>
              </a:rPr>
              <a:t>, aimed to build comprehensive </a:t>
            </a:r>
            <a:r>
              <a:rPr lang="en-US" sz="1200" b="1" i="0" kern="1200" dirty="0">
                <a:solidFill>
                  <a:schemeClr val="tx1"/>
                </a:solidFill>
                <a:effectLst/>
                <a:latin typeface="+mn-lt"/>
                <a:ea typeface="+mn-ea"/>
                <a:cs typeface="+mn-cs"/>
              </a:rPr>
              <a:t>Domain Ontologies</a:t>
            </a:r>
            <a:r>
              <a:rPr lang="en-US" sz="1200" b="0" i="0" kern="1200" dirty="0">
                <a:solidFill>
                  <a:schemeClr val="tx1"/>
                </a:solidFill>
                <a:effectLst/>
                <a:latin typeface="+mn-lt"/>
                <a:ea typeface="+mn-ea"/>
                <a:cs typeface="+mn-cs"/>
              </a:rPr>
              <a:t>. Think of these as the definitive 'encyclopedia' for a field—like biology or manufacturing. The goal was a reusable, long-lasting knowledge asset.“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noble, this was incredibly difficult and slow. It was like trying to write the entire encyclopedia before you could answer a single question."</a:t>
            </a:r>
          </a:p>
          <a:p>
            <a:endParaRPr lang="de-AT" dirty="0"/>
          </a:p>
        </p:txBody>
      </p:sp>
      <p:sp>
        <p:nvSpPr>
          <p:cNvPr id="4" name="Slide Number Placeholder 3">
            <a:extLst>
              <a:ext uri="{FF2B5EF4-FFF2-40B4-BE49-F238E27FC236}">
                <a16:creationId xmlns:a16="http://schemas.microsoft.com/office/drawing/2014/main" id="{B802B0A5-CB2C-39C4-0CB4-318A9A462CB1}"/>
              </a:ext>
            </a:extLst>
          </p:cNvPr>
          <p:cNvSpPr>
            <a:spLocks noGrp="1"/>
          </p:cNvSpPr>
          <p:nvPr>
            <p:ph type="sldNum" sz="quarter" idx="5"/>
          </p:nvPr>
        </p:nvSpPr>
        <p:spPr/>
        <p:txBody>
          <a:bodyPr/>
          <a:lstStyle/>
          <a:p>
            <a:fld id="{4FD72760-FE01-420F-AC49-5C4E4A4F5B64}" type="slidenum">
              <a:rPr lang="de-AT" smtClean="0"/>
              <a:t>23</a:t>
            </a:fld>
            <a:endParaRPr lang="de-AT"/>
          </a:p>
        </p:txBody>
      </p:sp>
    </p:spTree>
    <p:extLst>
      <p:ext uri="{BB962C8B-B14F-4D97-AF65-F5344CB8AC3E}">
        <p14:creationId xmlns:p14="http://schemas.microsoft.com/office/powerpoint/2010/main" val="2588433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23FDC-1373-78EE-46B4-1289CCB7C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13FCF-41B0-21E5-D223-A55160292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BFC55-83B7-02CA-D805-662442CC56B1}"/>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893CC708-D1F9-7547-94C1-8E2C08E447F3}"/>
              </a:ext>
            </a:extLst>
          </p:cNvPr>
          <p:cNvSpPr>
            <a:spLocks noGrp="1"/>
          </p:cNvSpPr>
          <p:nvPr>
            <p:ph type="sldNum" sz="quarter" idx="5"/>
          </p:nvPr>
        </p:nvSpPr>
        <p:spPr/>
        <p:txBody>
          <a:bodyPr/>
          <a:lstStyle/>
          <a:p>
            <a:fld id="{4FD72760-FE01-420F-AC49-5C4E4A4F5B64}" type="slidenum">
              <a:rPr lang="de-AT" smtClean="0"/>
              <a:t>28</a:t>
            </a:fld>
            <a:endParaRPr lang="de-AT"/>
          </a:p>
        </p:txBody>
      </p:sp>
    </p:spTree>
    <p:extLst>
      <p:ext uri="{BB962C8B-B14F-4D97-AF65-F5344CB8AC3E}">
        <p14:creationId xmlns:p14="http://schemas.microsoft.com/office/powerpoint/2010/main" val="2866564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5A927-B5C1-C9A9-C3B4-1E97ED6B8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4B86CA-C14E-F99D-1771-847D83955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978646-C632-BCC2-EA36-280AB44E36D7}"/>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EE60605B-2E08-F382-8E82-952938F15261}"/>
              </a:ext>
            </a:extLst>
          </p:cNvPr>
          <p:cNvSpPr>
            <a:spLocks noGrp="1"/>
          </p:cNvSpPr>
          <p:nvPr>
            <p:ph type="sldNum" sz="quarter" idx="5"/>
          </p:nvPr>
        </p:nvSpPr>
        <p:spPr/>
        <p:txBody>
          <a:bodyPr/>
          <a:lstStyle/>
          <a:p>
            <a:fld id="{4FD72760-FE01-420F-AC49-5C4E4A4F5B64}" type="slidenum">
              <a:rPr lang="de-AT" smtClean="0"/>
              <a:t>29</a:t>
            </a:fld>
            <a:endParaRPr lang="de-AT"/>
          </a:p>
        </p:txBody>
      </p:sp>
    </p:spTree>
    <p:extLst>
      <p:ext uri="{BB962C8B-B14F-4D97-AF65-F5344CB8AC3E}">
        <p14:creationId xmlns:p14="http://schemas.microsoft.com/office/powerpoint/2010/main" val="1251060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4FD72760-FE01-420F-AC49-5C4E4A4F5B64}" type="slidenum">
              <a:rPr lang="de-AT" smtClean="0"/>
              <a:t>3</a:t>
            </a:fld>
            <a:endParaRPr lang="de-AT"/>
          </a:p>
        </p:txBody>
      </p:sp>
    </p:spTree>
    <p:extLst>
      <p:ext uri="{BB962C8B-B14F-4D97-AF65-F5344CB8AC3E}">
        <p14:creationId xmlns:p14="http://schemas.microsoft.com/office/powerpoint/2010/main" val="1673873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9E484-1684-C94A-66F0-FA32E89C9A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D283B2-A473-3B15-3D37-D817AC2EB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DF8947-D651-EA87-F41A-FFF51A854D1F}"/>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Traditional and even Agile methodologies were overwhelmingly </a:t>
            </a:r>
            <a:r>
              <a:rPr lang="en-US" sz="1200" b="1" i="0" kern="1200" dirty="0">
                <a:solidFill>
                  <a:schemeClr val="tx1"/>
                </a:solidFill>
                <a:effectLst/>
                <a:latin typeface="+mn-lt"/>
                <a:ea typeface="+mn-ea"/>
                <a:cs typeface="+mn-cs"/>
              </a:rPr>
              <a:t>one-faced</a:t>
            </a:r>
            <a:r>
              <a:rPr lang="en-US" sz="1200" b="0" i="0" kern="1200" dirty="0">
                <a:solidFill>
                  <a:schemeClr val="tx1"/>
                </a:solidFill>
                <a:effectLst/>
                <a:latin typeface="+mn-lt"/>
                <a:ea typeface="+mn-ea"/>
                <a:cs typeface="+mn-cs"/>
              </a:rPr>
              <a:t>. They were designed by engineers, for engineers, with a deep focus on the technical face. They lacked a true second face to look outward and speak the language of business value.</a:t>
            </a:r>
            <a:endParaRPr lang="de-AT" dirty="0"/>
          </a:p>
        </p:txBody>
      </p:sp>
      <p:sp>
        <p:nvSpPr>
          <p:cNvPr id="4" name="Slide Number Placeholder 3">
            <a:extLst>
              <a:ext uri="{FF2B5EF4-FFF2-40B4-BE49-F238E27FC236}">
                <a16:creationId xmlns:a16="http://schemas.microsoft.com/office/drawing/2014/main" id="{D683C29B-E83F-A87E-EB73-FA68DA334B06}"/>
              </a:ext>
            </a:extLst>
          </p:cNvPr>
          <p:cNvSpPr>
            <a:spLocks noGrp="1"/>
          </p:cNvSpPr>
          <p:nvPr>
            <p:ph type="sldNum" sz="quarter" idx="5"/>
          </p:nvPr>
        </p:nvSpPr>
        <p:spPr/>
        <p:txBody>
          <a:bodyPr/>
          <a:lstStyle/>
          <a:p>
            <a:fld id="{4FD72760-FE01-420F-AC49-5C4E4A4F5B64}" type="slidenum">
              <a:rPr lang="de-AT" smtClean="0"/>
              <a:t>30</a:t>
            </a:fld>
            <a:endParaRPr lang="de-AT"/>
          </a:p>
        </p:txBody>
      </p:sp>
    </p:spTree>
    <p:extLst>
      <p:ext uri="{BB962C8B-B14F-4D97-AF65-F5344CB8AC3E}">
        <p14:creationId xmlns:p14="http://schemas.microsoft.com/office/powerpoint/2010/main" val="3565744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87D99-D2C9-A542-49DF-1B56D75D9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15133-5C57-28FC-BA53-4A7410CC7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F0192-A3BE-C964-599A-D7ED824E00E3}"/>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42EF5CB9-4AA2-05BB-7AE2-B7E9C6D319E0}"/>
              </a:ext>
            </a:extLst>
          </p:cNvPr>
          <p:cNvSpPr>
            <a:spLocks noGrp="1"/>
          </p:cNvSpPr>
          <p:nvPr>
            <p:ph type="sldNum" sz="quarter" idx="5"/>
          </p:nvPr>
        </p:nvSpPr>
        <p:spPr/>
        <p:txBody>
          <a:bodyPr/>
          <a:lstStyle/>
          <a:p>
            <a:fld id="{4FD72760-FE01-420F-AC49-5C4E4A4F5B64}" type="slidenum">
              <a:rPr lang="de-AT" smtClean="0"/>
              <a:t>31</a:t>
            </a:fld>
            <a:endParaRPr lang="de-AT"/>
          </a:p>
        </p:txBody>
      </p:sp>
    </p:spTree>
    <p:extLst>
      <p:ext uri="{BB962C8B-B14F-4D97-AF65-F5344CB8AC3E}">
        <p14:creationId xmlns:p14="http://schemas.microsoft.com/office/powerpoint/2010/main" val="202740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245C2-0AC1-CE85-7D3C-4765AB9DE0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CAA94-BE9C-C7D8-9234-5B57A4FDB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90E4D-0BC2-03A8-2F71-B990E9B6DB37}"/>
              </a:ext>
            </a:extLst>
          </p:cNvPr>
          <p:cNvSpPr>
            <a:spLocks noGrp="1"/>
          </p:cNvSpPr>
          <p:nvPr>
            <p:ph type="body" idx="1"/>
          </p:nvPr>
        </p:nvSpPr>
        <p:spPr/>
        <p:txBody>
          <a:bodyPr/>
          <a:lstStyle/>
          <a:p>
            <a:r>
              <a:rPr lang="en-US" dirty="0"/>
              <a:t>Then the C level guy will come to you and ask</a:t>
            </a:r>
            <a:endParaRPr lang="de-AT" dirty="0"/>
          </a:p>
        </p:txBody>
      </p:sp>
      <p:sp>
        <p:nvSpPr>
          <p:cNvPr id="4" name="Slide Number Placeholder 3">
            <a:extLst>
              <a:ext uri="{FF2B5EF4-FFF2-40B4-BE49-F238E27FC236}">
                <a16:creationId xmlns:a16="http://schemas.microsoft.com/office/drawing/2014/main" id="{03CCBE54-FEB2-19CE-9F4D-025A14D9BAD7}"/>
              </a:ext>
            </a:extLst>
          </p:cNvPr>
          <p:cNvSpPr>
            <a:spLocks noGrp="1"/>
          </p:cNvSpPr>
          <p:nvPr>
            <p:ph type="sldNum" sz="quarter" idx="5"/>
          </p:nvPr>
        </p:nvSpPr>
        <p:spPr/>
        <p:txBody>
          <a:bodyPr/>
          <a:lstStyle/>
          <a:p>
            <a:fld id="{4FD72760-FE01-420F-AC49-5C4E4A4F5B64}" type="slidenum">
              <a:rPr lang="de-AT" smtClean="0"/>
              <a:t>32</a:t>
            </a:fld>
            <a:endParaRPr lang="de-AT"/>
          </a:p>
        </p:txBody>
      </p:sp>
    </p:spTree>
    <p:extLst>
      <p:ext uri="{BB962C8B-B14F-4D97-AF65-F5344CB8AC3E}">
        <p14:creationId xmlns:p14="http://schemas.microsoft.com/office/powerpoint/2010/main" val="4263464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5EB00-58C7-3664-C286-F3C89B0ADA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DF098-FB19-76BC-9C90-A2549472F3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C2627-C6C0-94F5-243B-DA116FDFA6BD}"/>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176309F7-B031-BE0B-19AB-B4ED155B6117}"/>
              </a:ext>
            </a:extLst>
          </p:cNvPr>
          <p:cNvSpPr>
            <a:spLocks noGrp="1"/>
          </p:cNvSpPr>
          <p:nvPr>
            <p:ph type="sldNum" sz="quarter" idx="5"/>
          </p:nvPr>
        </p:nvSpPr>
        <p:spPr/>
        <p:txBody>
          <a:bodyPr/>
          <a:lstStyle/>
          <a:p>
            <a:fld id="{4FD72760-FE01-420F-AC49-5C4E4A4F5B64}" type="slidenum">
              <a:rPr lang="de-AT" smtClean="0"/>
              <a:t>33</a:t>
            </a:fld>
            <a:endParaRPr lang="de-AT"/>
          </a:p>
        </p:txBody>
      </p:sp>
    </p:spTree>
    <p:extLst>
      <p:ext uri="{BB962C8B-B14F-4D97-AF65-F5344CB8AC3E}">
        <p14:creationId xmlns:p14="http://schemas.microsoft.com/office/powerpoint/2010/main" val="2795002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48FA0-0DC4-6A6D-B68E-90029EF89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C9BAB-1458-55FA-8ED4-1F335BF46F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5804AB-14CD-4AD4-FB97-0441BB62F9E5}"/>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48A63AAF-75F1-62D9-5825-BF6E714BEBF3}"/>
              </a:ext>
            </a:extLst>
          </p:cNvPr>
          <p:cNvSpPr>
            <a:spLocks noGrp="1"/>
          </p:cNvSpPr>
          <p:nvPr>
            <p:ph type="sldNum" sz="quarter" idx="5"/>
          </p:nvPr>
        </p:nvSpPr>
        <p:spPr/>
        <p:txBody>
          <a:bodyPr/>
          <a:lstStyle/>
          <a:p>
            <a:fld id="{4FD72760-FE01-420F-AC49-5C4E4A4F5B64}" type="slidenum">
              <a:rPr lang="de-AT" smtClean="0"/>
              <a:t>34</a:t>
            </a:fld>
            <a:endParaRPr lang="de-AT"/>
          </a:p>
        </p:txBody>
      </p:sp>
    </p:spTree>
    <p:extLst>
      <p:ext uri="{BB962C8B-B14F-4D97-AF65-F5344CB8AC3E}">
        <p14:creationId xmlns:p14="http://schemas.microsoft.com/office/powerpoint/2010/main" val="1893455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4FD72760-FE01-420F-AC49-5C4E4A4F5B64}" type="slidenum">
              <a:rPr lang="de-AT" smtClean="0"/>
              <a:t>35</a:t>
            </a:fld>
            <a:endParaRPr lang="de-AT"/>
          </a:p>
        </p:txBody>
      </p:sp>
    </p:spTree>
    <p:extLst>
      <p:ext uri="{BB962C8B-B14F-4D97-AF65-F5344CB8AC3E}">
        <p14:creationId xmlns:p14="http://schemas.microsoft.com/office/powerpoint/2010/main" val="133275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BEAR framework has three core processes: Value Definition, Creation, and Delivery.</a:t>
            </a:r>
            <a:br>
              <a:rPr lang="en-US" dirty="0"/>
            </a:br>
            <a:br>
              <a:rPr lang="en-US" dirty="0"/>
            </a:br>
            <a:r>
              <a:rPr lang="en-US" dirty="0"/>
              <a:t>Undirected edges in the figure represent the iterative nature of the subprocesses and temporal proximity. The process moves from left to right through three phases. (1) The value definition process begins by identifying a stakeholder’s business </a:t>
            </a:r>
            <a:r>
              <a:rPr lang="en-US" dirty="0" err="1"/>
              <a:t>goals,jobs</a:t>
            </a:r>
            <a:r>
              <a:rPr lang="en-US" dirty="0"/>
              <a:t>, and knowledge gaps to formulate a specific knowledge question and formalize it into a seed ontology. (2)Value Creation process uses that seed ontology to guide data collection and engineer a targeted knowledge graph. (3) Value Delivery process delivers the answer to a knowledge question through query modeling and tailored visualizations, revealing strategic insights.</a:t>
            </a:r>
            <a:endParaRPr lang="de-AT" dirty="0"/>
          </a:p>
        </p:txBody>
      </p:sp>
      <p:sp>
        <p:nvSpPr>
          <p:cNvPr id="4" name="Slide Number Placeholder 3"/>
          <p:cNvSpPr>
            <a:spLocks noGrp="1"/>
          </p:cNvSpPr>
          <p:nvPr>
            <p:ph type="sldNum" sz="quarter" idx="5"/>
          </p:nvPr>
        </p:nvSpPr>
        <p:spPr/>
        <p:txBody>
          <a:bodyPr/>
          <a:lstStyle/>
          <a:p>
            <a:fld id="{4FD72760-FE01-420F-AC49-5C4E4A4F5B64}" type="slidenum">
              <a:rPr lang="de-AT" smtClean="0"/>
              <a:t>36</a:t>
            </a:fld>
            <a:endParaRPr lang="de-AT"/>
          </a:p>
        </p:txBody>
      </p:sp>
    </p:spTree>
    <p:extLst>
      <p:ext uri="{BB962C8B-B14F-4D97-AF65-F5344CB8AC3E}">
        <p14:creationId xmlns:p14="http://schemas.microsoft.com/office/powerpoint/2010/main" val="74181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3301A-014C-843A-35E6-A50F0D9B16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708CFA-4A2F-63B4-5890-08240A219E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9A840-2327-C6F9-73EC-4091C97BB934}"/>
              </a:ext>
            </a:extLst>
          </p:cNvPr>
          <p:cNvSpPr>
            <a:spLocks noGrp="1"/>
          </p:cNvSpPr>
          <p:nvPr>
            <p:ph type="body" idx="1"/>
          </p:nvPr>
        </p:nvSpPr>
        <p:spPr/>
        <p:txBody>
          <a:bodyPr/>
          <a:lstStyle/>
          <a:p>
            <a:r>
              <a:rPr lang="en-US" dirty="0"/>
              <a:t>The BEAR framework has three core processes: Value Definition, Creation, and Delivery.</a:t>
            </a:r>
            <a:br>
              <a:rPr lang="en-US" dirty="0"/>
            </a:br>
            <a:br>
              <a:rPr lang="en-US" dirty="0"/>
            </a:br>
            <a:r>
              <a:rPr lang="en-US" dirty="0"/>
              <a:t>Undirected edges in the figure represent the iterative nature of the subprocesses and temporal proximity. The process moves from left to right through three phases. (1) The value definition process begins by identifying a stakeholder’s business </a:t>
            </a:r>
            <a:r>
              <a:rPr lang="en-US" dirty="0" err="1"/>
              <a:t>goals,jobs</a:t>
            </a:r>
            <a:r>
              <a:rPr lang="en-US" dirty="0"/>
              <a:t>, and knowledge gaps to formulate a specific knowledge question and formalize it into a seed ontology. (2)Value Creation process uses that seed ontology to guide data collection and engineer a targeted knowledge graph. (3) Value Delivery process delivers the answer to a knowledge question through query modeling and tailored visualizations, revealing strategic insights.</a:t>
            </a:r>
            <a:endParaRPr lang="de-AT" dirty="0"/>
          </a:p>
        </p:txBody>
      </p:sp>
      <p:sp>
        <p:nvSpPr>
          <p:cNvPr id="4" name="Slide Number Placeholder 3">
            <a:extLst>
              <a:ext uri="{FF2B5EF4-FFF2-40B4-BE49-F238E27FC236}">
                <a16:creationId xmlns:a16="http://schemas.microsoft.com/office/drawing/2014/main" id="{8ECBB76B-3C28-A72B-8EEC-7C2F8ABE5144}"/>
              </a:ext>
            </a:extLst>
          </p:cNvPr>
          <p:cNvSpPr>
            <a:spLocks noGrp="1"/>
          </p:cNvSpPr>
          <p:nvPr>
            <p:ph type="sldNum" sz="quarter" idx="5"/>
          </p:nvPr>
        </p:nvSpPr>
        <p:spPr/>
        <p:txBody>
          <a:bodyPr/>
          <a:lstStyle/>
          <a:p>
            <a:fld id="{4FD72760-FE01-420F-AC49-5C4E4A4F5B64}" type="slidenum">
              <a:rPr lang="de-AT" smtClean="0"/>
              <a:t>37</a:t>
            </a:fld>
            <a:endParaRPr lang="de-AT"/>
          </a:p>
        </p:txBody>
      </p:sp>
    </p:spTree>
    <p:extLst>
      <p:ext uri="{BB962C8B-B14F-4D97-AF65-F5344CB8AC3E}">
        <p14:creationId xmlns:p14="http://schemas.microsoft.com/office/powerpoint/2010/main" val="3577655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FAF38-978D-A73F-2004-42DDF750C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579B0-2329-E850-F6A2-C309A2BE1F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9BF86C-733D-EB9C-91BA-2353845ECDF1}"/>
              </a:ext>
            </a:extLst>
          </p:cNvPr>
          <p:cNvSpPr>
            <a:spLocks noGrp="1"/>
          </p:cNvSpPr>
          <p:nvPr>
            <p:ph type="body" idx="1"/>
          </p:nvPr>
        </p:nvSpPr>
        <p:spPr/>
        <p:txBody>
          <a:bodyPr/>
          <a:lstStyle/>
          <a:p>
            <a:r>
              <a:rPr lang="en-US" dirty="0"/>
              <a:t>The BEAR framework has three core processes: Value Definition, Creation, and Delivery.</a:t>
            </a:r>
            <a:br>
              <a:rPr lang="en-US" dirty="0"/>
            </a:br>
            <a:br>
              <a:rPr lang="en-US" dirty="0"/>
            </a:br>
            <a:r>
              <a:rPr lang="en-US" dirty="0"/>
              <a:t>Undirected edges in the figure represent the iterative nature of the subprocesses and temporal proximity. The process moves from left to right through three phases. (1) The value definition process begins by identifying a stakeholder’s business </a:t>
            </a:r>
            <a:r>
              <a:rPr lang="en-US" dirty="0" err="1"/>
              <a:t>goals,jobs</a:t>
            </a:r>
            <a:r>
              <a:rPr lang="en-US" dirty="0"/>
              <a:t>, and knowledge gaps to formulate a specific knowledge question and formalize it into a seed ontology. (2)Value Creation process uses that seed ontology to guide data collection and engineer a targeted knowledge graph. (3) Value Delivery process delivers the answer to a knowledge question through query modeling and tailored visualizations, revealing strategic insights.</a:t>
            </a:r>
            <a:endParaRPr lang="de-AT" dirty="0"/>
          </a:p>
        </p:txBody>
      </p:sp>
      <p:sp>
        <p:nvSpPr>
          <p:cNvPr id="4" name="Slide Number Placeholder 3">
            <a:extLst>
              <a:ext uri="{FF2B5EF4-FFF2-40B4-BE49-F238E27FC236}">
                <a16:creationId xmlns:a16="http://schemas.microsoft.com/office/drawing/2014/main" id="{BFF28769-66D4-154F-3EB6-0DE871F89C11}"/>
              </a:ext>
            </a:extLst>
          </p:cNvPr>
          <p:cNvSpPr>
            <a:spLocks noGrp="1"/>
          </p:cNvSpPr>
          <p:nvPr>
            <p:ph type="sldNum" sz="quarter" idx="5"/>
          </p:nvPr>
        </p:nvSpPr>
        <p:spPr/>
        <p:txBody>
          <a:bodyPr/>
          <a:lstStyle/>
          <a:p>
            <a:fld id="{4FD72760-FE01-420F-AC49-5C4E4A4F5B64}" type="slidenum">
              <a:rPr lang="de-AT" smtClean="0"/>
              <a:t>38</a:t>
            </a:fld>
            <a:endParaRPr lang="de-AT"/>
          </a:p>
        </p:txBody>
      </p:sp>
    </p:spTree>
    <p:extLst>
      <p:ext uri="{BB962C8B-B14F-4D97-AF65-F5344CB8AC3E}">
        <p14:creationId xmlns:p14="http://schemas.microsoft.com/office/powerpoint/2010/main" val="1420484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Part_of</a:t>
            </a:r>
            <a:r>
              <a:rPr lang="en-US" dirty="0"/>
              <a:t> Subprocesses</a:t>
            </a:r>
            <a:endParaRPr lang="de-AT" dirty="0"/>
          </a:p>
        </p:txBody>
      </p:sp>
      <p:sp>
        <p:nvSpPr>
          <p:cNvPr id="4" name="Slide Number Placeholder 3"/>
          <p:cNvSpPr>
            <a:spLocks noGrp="1"/>
          </p:cNvSpPr>
          <p:nvPr>
            <p:ph type="sldNum" sz="quarter" idx="5"/>
          </p:nvPr>
        </p:nvSpPr>
        <p:spPr/>
        <p:txBody>
          <a:bodyPr/>
          <a:lstStyle/>
          <a:p>
            <a:fld id="{4FD72760-FE01-420F-AC49-5C4E4A4F5B64}" type="slidenum">
              <a:rPr lang="de-AT" smtClean="0"/>
              <a:t>39</a:t>
            </a:fld>
            <a:endParaRPr lang="de-AT"/>
          </a:p>
        </p:txBody>
      </p:sp>
    </p:spTree>
    <p:extLst>
      <p:ext uri="{BB962C8B-B14F-4D97-AF65-F5344CB8AC3E}">
        <p14:creationId xmlns:p14="http://schemas.microsoft.com/office/powerpoint/2010/main" val="385027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292F8-CF0B-BF4B-1A2B-FEB71DF25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DA459-2F0D-1050-C3B6-26398CB45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4524E3-2326-DF77-8810-08E473407D21}"/>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E17FD154-EFB6-3D81-22C1-87FC3E45C754}"/>
              </a:ext>
            </a:extLst>
          </p:cNvPr>
          <p:cNvSpPr>
            <a:spLocks noGrp="1"/>
          </p:cNvSpPr>
          <p:nvPr>
            <p:ph type="sldNum" sz="quarter" idx="5"/>
          </p:nvPr>
        </p:nvSpPr>
        <p:spPr/>
        <p:txBody>
          <a:bodyPr/>
          <a:lstStyle/>
          <a:p>
            <a:fld id="{4FD72760-FE01-420F-AC49-5C4E4A4F5B64}" type="slidenum">
              <a:rPr lang="de-AT" smtClean="0"/>
              <a:t>4</a:t>
            </a:fld>
            <a:endParaRPr lang="de-AT"/>
          </a:p>
        </p:txBody>
      </p:sp>
    </p:spTree>
    <p:extLst>
      <p:ext uri="{BB962C8B-B14F-4D97-AF65-F5344CB8AC3E}">
        <p14:creationId xmlns:p14="http://schemas.microsoft.com/office/powerpoint/2010/main" val="2944928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4FD72760-FE01-420F-AC49-5C4E4A4F5B64}" type="slidenum">
              <a:rPr lang="de-AT" smtClean="0"/>
              <a:t>40</a:t>
            </a:fld>
            <a:endParaRPr lang="de-AT"/>
          </a:p>
        </p:txBody>
      </p:sp>
    </p:spTree>
    <p:extLst>
      <p:ext uri="{BB962C8B-B14F-4D97-AF65-F5344CB8AC3E}">
        <p14:creationId xmlns:p14="http://schemas.microsoft.com/office/powerpoint/2010/main" val="3066756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52568-DF08-C9E2-C30C-6F3AB16DF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FF134-3BCD-AA17-614A-F2DADA8957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73B45-0BA0-FDF9-AA94-60B333E081F9}"/>
              </a:ext>
            </a:extLst>
          </p:cNvPr>
          <p:cNvSpPr>
            <a:spLocks noGrp="1"/>
          </p:cNvSpPr>
          <p:nvPr>
            <p:ph type="body" idx="1"/>
          </p:nvPr>
        </p:nvSpPr>
        <p:spPr/>
        <p:txBody>
          <a:bodyPr/>
          <a:lstStyle/>
          <a:p>
            <a:r>
              <a:rPr lang="en-US" dirty="0"/>
              <a:t>Business goal refers to a specification here.</a:t>
            </a:r>
            <a:endParaRPr lang="de-AT" dirty="0"/>
          </a:p>
        </p:txBody>
      </p:sp>
      <p:sp>
        <p:nvSpPr>
          <p:cNvPr id="4" name="Slide Number Placeholder 3">
            <a:extLst>
              <a:ext uri="{FF2B5EF4-FFF2-40B4-BE49-F238E27FC236}">
                <a16:creationId xmlns:a16="http://schemas.microsoft.com/office/drawing/2014/main" id="{0F436EB8-EC66-C8F8-4966-0761B871315B}"/>
              </a:ext>
            </a:extLst>
          </p:cNvPr>
          <p:cNvSpPr>
            <a:spLocks noGrp="1"/>
          </p:cNvSpPr>
          <p:nvPr>
            <p:ph type="sldNum" sz="quarter" idx="5"/>
          </p:nvPr>
        </p:nvSpPr>
        <p:spPr/>
        <p:txBody>
          <a:bodyPr/>
          <a:lstStyle/>
          <a:p>
            <a:fld id="{4FD72760-FE01-420F-AC49-5C4E4A4F5B64}" type="slidenum">
              <a:rPr lang="de-AT" smtClean="0"/>
              <a:t>41</a:t>
            </a:fld>
            <a:endParaRPr lang="de-AT"/>
          </a:p>
        </p:txBody>
      </p:sp>
    </p:spTree>
    <p:extLst>
      <p:ext uri="{BB962C8B-B14F-4D97-AF65-F5344CB8AC3E}">
        <p14:creationId xmlns:p14="http://schemas.microsoft.com/office/powerpoint/2010/main" val="1976593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B833C-B435-598E-1FFC-D08FECD12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2A2BD-08DA-6AA2-4DDC-94579987C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AB8E3-12CD-1172-08E3-C0CB17C125F9}"/>
              </a:ext>
            </a:extLst>
          </p:cNvPr>
          <p:cNvSpPr>
            <a:spLocks noGrp="1"/>
          </p:cNvSpPr>
          <p:nvPr>
            <p:ph type="body" idx="1"/>
          </p:nvPr>
        </p:nvSpPr>
        <p:spPr/>
        <p:txBody>
          <a:bodyPr/>
          <a:lstStyle/>
          <a:p>
            <a:r>
              <a:rPr lang="en-US" dirty="0"/>
              <a:t>Business goal refers to a specification here.</a:t>
            </a:r>
            <a:endParaRPr lang="de-AT" dirty="0"/>
          </a:p>
        </p:txBody>
      </p:sp>
      <p:sp>
        <p:nvSpPr>
          <p:cNvPr id="4" name="Slide Number Placeholder 3">
            <a:extLst>
              <a:ext uri="{FF2B5EF4-FFF2-40B4-BE49-F238E27FC236}">
                <a16:creationId xmlns:a16="http://schemas.microsoft.com/office/drawing/2014/main" id="{FA56784A-B48F-A397-7F7D-B13ED7139B36}"/>
              </a:ext>
            </a:extLst>
          </p:cNvPr>
          <p:cNvSpPr>
            <a:spLocks noGrp="1"/>
          </p:cNvSpPr>
          <p:nvPr>
            <p:ph type="sldNum" sz="quarter" idx="5"/>
          </p:nvPr>
        </p:nvSpPr>
        <p:spPr/>
        <p:txBody>
          <a:bodyPr/>
          <a:lstStyle/>
          <a:p>
            <a:fld id="{4FD72760-FE01-420F-AC49-5C4E4A4F5B64}" type="slidenum">
              <a:rPr lang="de-AT" smtClean="0"/>
              <a:t>42</a:t>
            </a:fld>
            <a:endParaRPr lang="de-AT"/>
          </a:p>
        </p:txBody>
      </p:sp>
    </p:spTree>
    <p:extLst>
      <p:ext uri="{BB962C8B-B14F-4D97-AF65-F5344CB8AC3E}">
        <p14:creationId xmlns:p14="http://schemas.microsoft.com/office/powerpoint/2010/main" val="3546465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31602-E637-ACB6-1D1C-BAFEC72E8A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83923-AAC7-DD5A-AE6A-EA2511AAE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D328C-018B-B8E8-6A75-3C6BE18A333E}"/>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72F1E971-9057-AD15-1352-FF9F705DB67E}"/>
              </a:ext>
            </a:extLst>
          </p:cNvPr>
          <p:cNvSpPr>
            <a:spLocks noGrp="1"/>
          </p:cNvSpPr>
          <p:nvPr>
            <p:ph type="sldNum" sz="quarter" idx="5"/>
          </p:nvPr>
        </p:nvSpPr>
        <p:spPr/>
        <p:txBody>
          <a:bodyPr/>
          <a:lstStyle/>
          <a:p>
            <a:fld id="{4FD72760-FE01-420F-AC49-5C4E4A4F5B64}" type="slidenum">
              <a:rPr lang="de-AT" smtClean="0"/>
              <a:t>43</a:t>
            </a:fld>
            <a:endParaRPr lang="de-AT"/>
          </a:p>
        </p:txBody>
      </p:sp>
    </p:spTree>
    <p:extLst>
      <p:ext uri="{BB962C8B-B14F-4D97-AF65-F5344CB8AC3E}">
        <p14:creationId xmlns:p14="http://schemas.microsoft.com/office/powerpoint/2010/main" val="4278965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FE1A3-AB82-583A-1732-17F61D471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80C7CA-2C20-165A-0452-A15CAEB631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D2029-9F31-EB82-0573-F358A3712F73}"/>
              </a:ext>
            </a:extLst>
          </p:cNvPr>
          <p:cNvSpPr>
            <a:spLocks noGrp="1"/>
          </p:cNvSpPr>
          <p:nvPr>
            <p:ph type="body" idx="1"/>
          </p:nvPr>
        </p:nvSpPr>
        <p:spPr/>
        <p:txBody>
          <a:bodyPr/>
          <a:lstStyle/>
          <a:p>
            <a:r>
              <a:rPr lang="en-US" dirty="0"/>
              <a:t>It may seem dramatic, but let them speak.</a:t>
            </a:r>
            <a:endParaRPr lang="de-AT" dirty="0"/>
          </a:p>
        </p:txBody>
      </p:sp>
      <p:sp>
        <p:nvSpPr>
          <p:cNvPr id="4" name="Slide Number Placeholder 3">
            <a:extLst>
              <a:ext uri="{FF2B5EF4-FFF2-40B4-BE49-F238E27FC236}">
                <a16:creationId xmlns:a16="http://schemas.microsoft.com/office/drawing/2014/main" id="{C78C22DE-723A-DC0D-599A-C5AADB4E7348}"/>
              </a:ext>
            </a:extLst>
          </p:cNvPr>
          <p:cNvSpPr>
            <a:spLocks noGrp="1"/>
          </p:cNvSpPr>
          <p:nvPr>
            <p:ph type="sldNum" sz="quarter" idx="5"/>
          </p:nvPr>
        </p:nvSpPr>
        <p:spPr/>
        <p:txBody>
          <a:bodyPr/>
          <a:lstStyle/>
          <a:p>
            <a:fld id="{4FD72760-FE01-420F-AC49-5C4E4A4F5B64}" type="slidenum">
              <a:rPr lang="de-AT" smtClean="0"/>
              <a:t>44</a:t>
            </a:fld>
            <a:endParaRPr lang="de-AT"/>
          </a:p>
        </p:txBody>
      </p:sp>
    </p:spTree>
    <p:extLst>
      <p:ext uri="{BB962C8B-B14F-4D97-AF65-F5344CB8AC3E}">
        <p14:creationId xmlns:p14="http://schemas.microsoft.com/office/powerpoint/2010/main" val="3233115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F37A7-8FF8-CCA4-94B8-D747D8E3D2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F6285-12BB-56B2-2184-4D0014D1B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589ACE-28CE-5572-DA97-D732B8B2BAD4}"/>
              </a:ext>
            </a:extLst>
          </p:cNvPr>
          <p:cNvSpPr>
            <a:spLocks noGrp="1"/>
          </p:cNvSpPr>
          <p:nvPr>
            <p:ph type="body" idx="1"/>
          </p:nvPr>
        </p:nvSpPr>
        <p:spPr/>
        <p:txBody>
          <a:bodyPr/>
          <a:lstStyle/>
          <a:p>
            <a:r>
              <a:rPr lang="en-US" dirty="0"/>
              <a:t>It may seem dramatic, but let them speak.</a:t>
            </a:r>
            <a:endParaRPr lang="de-AT" dirty="0"/>
          </a:p>
        </p:txBody>
      </p:sp>
      <p:sp>
        <p:nvSpPr>
          <p:cNvPr id="4" name="Slide Number Placeholder 3">
            <a:extLst>
              <a:ext uri="{FF2B5EF4-FFF2-40B4-BE49-F238E27FC236}">
                <a16:creationId xmlns:a16="http://schemas.microsoft.com/office/drawing/2014/main" id="{B8010559-2F61-29FD-1634-9343DDD849A1}"/>
              </a:ext>
            </a:extLst>
          </p:cNvPr>
          <p:cNvSpPr>
            <a:spLocks noGrp="1"/>
          </p:cNvSpPr>
          <p:nvPr>
            <p:ph type="sldNum" sz="quarter" idx="5"/>
          </p:nvPr>
        </p:nvSpPr>
        <p:spPr/>
        <p:txBody>
          <a:bodyPr/>
          <a:lstStyle/>
          <a:p>
            <a:fld id="{4FD72760-FE01-420F-AC49-5C4E4A4F5B64}" type="slidenum">
              <a:rPr lang="de-AT" smtClean="0"/>
              <a:t>45</a:t>
            </a:fld>
            <a:endParaRPr lang="de-AT"/>
          </a:p>
        </p:txBody>
      </p:sp>
    </p:spTree>
    <p:extLst>
      <p:ext uri="{BB962C8B-B14F-4D97-AF65-F5344CB8AC3E}">
        <p14:creationId xmlns:p14="http://schemas.microsoft.com/office/powerpoint/2010/main" val="3679076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DB8BA-8F49-3DDC-D440-7B000042D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B0400-C6B6-807E-CE47-AD614CC21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9AB4E0-6C76-309C-F190-A29E5BC289A3}"/>
              </a:ext>
            </a:extLst>
          </p:cNvPr>
          <p:cNvSpPr>
            <a:spLocks noGrp="1"/>
          </p:cNvSpPr>
          <p:nvPr>
            <p:ph type="body" idx="1"/>
          </p:nvPr>
        </p:nvSpPr>
        <p:spPr/>
        <p:txBody>
          <a:bodyPr/>
          <a:lstStyle/>
          <a:p>
            <a:r>
              <a:rPr lang="en-US" dirty="0"/>
              <a:t>It may seem dramatic, but let them speak.</a:t>
            </a:r>
            <a:endParaRPr lang="de-AT" dirty="0"/>
          </a:p>
        </p:txBody>
      </p:sp>
      <p:sp>
        <p:nvSpPr>
          <p:cNvPr id="4" name="Slide Number Placeholder 3">
            <a:extLst>
              <a:ext uri="{FF2B5EF4-FFF2-40B4-BE49-F238E27FC236}">
                <a16:creationId xmlns:a16="http://schemas.microsoft.com/office/drawing/2014/main" id="{38B3D18D-8D62-4B9C-F39E-9A13184C9541}"/>
              </a:ext>
            </a:extLst>
          </p:cNvPr>
          <p:cNvSpPr>
            <a:spLocks noGrp="1"/>
          </p:cNvSpPr>
          <p:nvPr>
            <p:ph type="sldNum" sz="quarter" idx="5"/>
          </p:nvPr>
        </p:nvSpPr>
        <p:spPr/>
        <p:txBody>
          <a:bodyPr/>
          <a:lstStyle/>
          <a:p>
            <a:fld id="{4FD72760-FE01-420F-AC49-5C4E4A4F5B64}" type="slidenum">
              <a:rPr lang="de-AT" smtClean="0"/>
              <a:t>46</a:t>
            </a:fld>
            <a:endParaRPr lang="de-AT"/>
          </a:p>
        </p:txBody>
      </p:sp>
    </p:spTree>
    <p:extLst>
      <p:ext uri="{BB962C8B-B14F-4D97-AF65-F5344CB8AC3E}">
        <p14:creationId xmlns:p14="http://schemas.microsoft.com/office/powerpoint/2010/main" val="4150484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06E75-770C-A09C-05B5-A1B2D332A8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E950AA-205E-C35E-88F0-06CDE22967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7E74BB-4C5A-C001-5815-37DC0FB2E3DE}"/>
              </a:ext>
            </a:extLst>
          </p:cNvPr>
          <p:cNvSpPr>
            <a:spLocks noGrp="1"/>
          </p:cNvSpPr>
          <p:nvPr>
            <p:ph type="body" idx="1"/>
          </p:nvPr>
        </p:nvSpPr>
        <p:spPr/>
        <p:txBody>
          <a:bodyPr/>
          <a:lstStyle/>
          <a:p>
            <a:r>
              <a:rPr lang="en-US" dirty="0"/>
              <a:t>It may seem dramatic, but let them speak.</a:t>
            </a:r>
            <a:endParaRPr lang="de-AT" dirty="0"/>
          </a:p>
        </p:txBody>
      </p:sp>
      <p:sp>
        <p:nvSpPr>
          <p:cNvPr id="4" name="Slide Number Placeholder 3">
            <a:extLst>
              <a:ext uri="{FF2B5EF4-FFF2-40B4-BE49-F238E27FC236}">
                <a16:creationId xmlns:a16="http://schemas.microsoft.com/office/drawing/2014/main" id="{25EBD679-CBC3-D66D-1AD7-CCA54EF4EACF}"/>
              </a:ext>
            </a:extLst>
          </p:cNvPr>
          <p:cNvSpPr>
            <a:spLocks noGrp="1"/>
          </p:cNvSpPr>
          <p:nvPr>
            <p:ph type="sldNum" sz="quarter" idx="5"/>
          </p:nvPr>
        </p:nvSpPr>
        <p:spPr/>
        <p:txBody>
          <a:bodyPr/>
          <a:lstStyle/>
          <a:p>
            <a:fld id="{4FD72760-FE01-420F-AC49-5C4E4A4F5B64}" type="slidenum">
              <a:rPr lang="de-AT" smtClean="0"/>
              <a:t>47</a:t>
            </a:fld>
            <a:endParaRPr lang="de-AT"/>
          </a:p>
        </p:txBody>
      </p:sp>
    </p:spTree>
    <p:extLst>
      <p:ext uri="{BB962C8B-B14F-4D97-AF65-F5344CB8AC3E}">
        <p14:creationId xmlns:p14="http://schemas.microsoft.com/office/powerpoint/2010/main" val="3555215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343E6-0240-3C34-20D3-61C7147B3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C995B5-93FB-1050-5932-E4002E1643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37EE71-CEDF-8853-713C-9F4CA05D75F5}"/>
              </a:ext>
            </a:extLst>
          </p:cNvPr>
          <p:cNvSpPr>
            <a:spLocks noGrp="1"/>
          </p:cNvSpPr>
          <p:nvPr>
            <p:ph type="body" idx="1"/>
          </p:nvPr>
        </p:nvSpPr>
        <p:spPr/>
        <p:txBody>
          <a:bodyPr/>
          <a:lstStyle/>
          <a:p>
            <a:r>
              <a:rPr lang="en-US" dirty="0"/>
              <a:t>It may seem dramatic, but let them speak.</a:t>
            </a:r>
            <a:endParaRPr lang="de-AT" dirty="0"/>
          </a:p>
        </p:txBody>
      </p:sp>
      <p:sp>
        <p:nvSpPr>
          <p:cNvPr id="4" name="Slide Number Placeholder 3">
            <a:extLst>
              <a:ext uri="{FF2B5EF4-FFF2-40B4-BE49-F238E27FC236}">
                <a16:creationId xmlns:a16="http://schemas.microsoft.com/office/drawing/2014/main" id="{5C13E5B5-7B37-22D6-BA82-EFE706C1BD3F}"/>
              </a:ext>
            </a:extLst>
          </p:cNvPr>
          <p:cNvSpPr>
            <a:spLocks noGrp="1"/>
          </p:cNvSpPr>
          <p:nvPr>
            <p:ph type="sldNum" sz="quarter" idx="5"/>
          </p:nvPr>
        </p:nvSpPr>
        <p:spPr/>
        <p:txBody>
          <a:bodyPr/>
          <a:lstStyle/>
          <a:p>
            <a:fld id="{4FD72760-FE01-420F-AC49-5C4E4A4F5B64}" type="slidenum">
              <a:rPr lang="de-AT" smtClean="0"/>
              <a:t>48</a:t>
            </a:fld>
            <a:endParaRPr lang="de-AT"/>
          </a:p>
        </p:txBody>
      </p:sp>
    </p:spTree>
    <p:extLst>
      <p:ext uri="{BB962C8B-B14F-4D97-AF65-F5344CB8AC3E}">
        <p14:creationId xmlns:p14="http://schemas.microsoft.com/office/powerpoint/2010/main" val="2416917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19C62-DF47-767C-E364-187825DA08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80FC4-A0C4-D802-A614-4C7733B0A9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5F698-E3AF-657D-01FD-A2B21E5287B1}"/>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5A69D54B-2069-EDDC-C09F-AB66D2C68ED0}"/>
              </a:ext>
            </a:extLst>
          </p:cNvPr>
          <p:cNvSpPr>
            <a:spLocks noGrp="1"/>
          </p:cNvSpPr>
          <p:nvPr>
            <p:ph type="sldNum" sz="quarter" idx="5"/>
          </p:nvPr>
        </p:nvSpPr>
        <p:spPr/>
        <p:txBody>
          <a:bodyPr/>
          <a:lstStyle/>
          <a:p>
            <a:fld id="{4FD72760-FE01-420F-AC49-5C4E4A4F5B64}" type="slidenum">
              <a:rPr lang="de-AT" smtClean="0"/>
              <a:t>49</a:t>
            </a:fld>
            <a:endParaRPr lang="de-AT"/>
          </a:p>
        </p:txBody>
      </p:sp>
    </p:spTree>
    <p:extLst>
      <p:ext uri="{BB962C8B-B14F-4D97-AF65-F5344CB8AC3E}">
        <p14:creationId xmlns:p14="http://schemas.microsoft.com/office/powerpoint/2010/main" val="117926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7B83F-EACC-880C-841B-74C331815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10294-520B-5124-EA74-AD4DAD980A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C15612-B83B-016C-AD0D-58099E845822}"/>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F7D7114E-E357-2B26-1F31-C0213C6D1CC9}"/>
              </a:ext>
            </a:extLst>
          </p:cNvPr>
          <p:cNvSpPr>
            <a:spLocks noGrp="1"/>
          </p:cNvSpPr>
          <p:nvPr>
            <p:ph type="sldNum" sz="quarter" idx="5"/>
          </p:nvPr>
        </p:nvSpPr>
        <p:spPr/>
        <p:txBody>
          <a:bodyPr/>
          <a:lstStyle/>
          <a:p>
            <a:fld id="{4FD72760-FE01-420F-AC49-5C4E4A4F5B64}" type="slidenum">
              <a:rPr lang="de-AT" smtClean="0"/>
              <a:t>8</a:t>
            </a:fld>
            <a:endParaRPr lang="de-AT"/>
          </a:p>
        </p:txBody>
      </p:sp>
    </p:spTree>
    <p:extLst>
      <p:ext uri="{BB962C8B-B14F-4D97-AF65-F5344CB8AC3E}">
        <p14:creationId xmlns:p14="http://schemas.microsoft.com/office/powerpoint/2010/main" val="3534130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03E67-CF81-7EA6-529D-CADCAEA5B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413813-2335-72EA-60C0-1499935A1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13082D-C2E3-3484-7342-F0F659A7B671}"/>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5B2CF570-B883-D46A-2142-E139D5B4A7BC}"/>
              </a:ext>
            </a:extLst>
          </p:cNvPr>
          <p:cNvSpPr>
            <a:spLocks noGrp="1"/>
          </p:cNvSpPr>
          <p:nvPr>
            <p:ph type="sldNum" sz="quarter" idx="5"/>
          </p:nvPr>
        </p:nvSpPr>
        <p:spPr/>
        <p:txBody>
          <a:bodyPr/>
          <a:lstStyle/>
          <a:p>
            <a:fld id="{4FD72760-FE01-420F-AC49-5C4E4A4F5B64}" type="slidenum">
              <a:rPr lang="de-AT" smtClean="0"/>
              <a:t>50</a:t>
            </a:fld>
            <a:endParaRPr lang="de-AT"/>
          </a:p>
        </p:txBody>
      </p:sp>
    </p:spTree>
    <p:extLst>
      <p:ext uri="{BB962C8B-B14F-4D97-AF65-F5344CB8AC3E}">
        <p14:creationId xmlns:p14="http://schemas.microsoft.com/office/powerpoint/2010/main" val="524106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BC095-391F-2405-8F66-2EFA2BC3DA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E3449-940A-A87D-79FC-0CDFC8FB6C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B5781-CE84-6334-8E67-B3B3B1918864}"/>
              </a:ext>
            </a:extLst>
          </p:cNvPr>
          <p:cNvSpPr>
            <a:spLocks noGrp="1"/>
          </p:cNvSpPr>
          <p:nvPr>
            <p:ph type="body" idx="1"/>
          </p:nvPr>
        </p:nvSpPr>
        <p:spPr/>
        <p:txBody>
          <a:bodyPr/>
          <a:lstStyle/>
          <a:p>
            <a:r>
              <a:rPr lang="en-US" dirty="0"/>
              <a:t>It may seem dramatic, but let them speak.</a:t>
            </a:r>
            <a:endParaRPr lang="de-AT" dirty="0"/>
          </a:p>
        </p:txBody>
      </p:sp>
      <p:sp>
        <p:nvSpPr>
          <p:cNvPr id="4" name="Slide Number Placeholder 3">
            <a:extLst>
              <a:ext uri="{FF2B5EF4-FFF2-40B4-BE49-F238E27FC236}">
                <a16:creationId xmlns:a16="http://schemas.microsoft.com/office/drawing/2014/main" id="{4FA7AB70-DEC8-F7E7-EE52-4E26CA164454}"/>
              </a:ext>
            </a:extLst>
          </p:cNvPr>
          <p:cNvSpPr>
            <a:spLocks noGrp="1"/>
          </p:cNvSpPr>
          <p:nvPr>
            <p:ph type="sldNum" sz="quarter" idx="5"/>
          </p:nvPr>
        </p:nvSpPr>
        <p:spPr/>
        <p:txBody>
          <a:bodyPr/>
          <a:lstStyle/>
          <a:p>
            <a:fld id="{4FD72760-FE01-420F-AC49-5C4E4A4F5B64}" type="slidenum">
              <a:rPr lang="de-AT" smtClean="0"/>
              <a:t>51</a:t>
            </a:fld>
            <a:endParaRPr lang="de-AT"/>
          </a:p>
        </p:txBody>
      </p:sp>
    </p:spTree>
    <p:extLst>
      <p:ext uri="{BB962C8B-B14F-4D97-AF65-F5344CB8AC3E}">
        <p14:creationId xmlns:p14="http://schemas.microsoft.com/office/powerpoint/2010/main" val="3560098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D0580-6B29-5F9A-9A37-83B25CC26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2DB4D-823C-E1BD-A8C3-BDA0291F90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F0590-9DD6-236A-B378-21BE274136F7}"/>
              </a:ext>
            </a:extLst>
          </p:cNvPr>
          <p:cNvSpPr>
            <a:spLocks noGrp="1"/>
          </p:cNvSpPr>
          <p:nvPr>
            <p:ph type="body" idx="1"/>
          </p:nvPr>
        </p:nvSpPr>
        <p:spPr/>
        <p:txBody>
          <a:bodyPr/>
          <a:lstStyle/>
          <a:p>
            <a:r>
              <a:rPr lang="en-US" dirty="0"/>
              <a:t>It may seem dramatic, but let them speak.</a:t>
            </a:r>
            <a:endParaRPr lang="de-AT" dirty="0"/>
          </a:p>
        </p:txBody>
      </p:sp>
      <p:sp>
        <p:nvSpPr>
          <p:cNvPr id="4" name="Slide Number Placeholder 3">
            <a:extLst>
              <a:ext uri="{FF2B5EF4-FFF2-40B4-BE49-F238E27FC236}">
                <a16:creationId xmlns:a16="http://schemas.microsoft.com/office/drawing/2014/main" id="{F3A2DE4E-5807-5059-D98B-6219FDD24965}"/>
              </a:ext>
            </a:extLst>
          </p:cNvPr>
          <p:cNvSpPr>
            <a:spLocks noGrp="1"/>
          </p:cNvSpPr>
          <p:nvPr>
            <p:ph type="sldNum" sz="quarter" idx="5"/>
          </p:nvPr>
        </p:nvSpPr>
        <p:spPr/>
        <p:txBody>
          <a:bodyPr/>
          <a:lstStyle/>
          <a:p>
            <a:fld id="{4FD72760-FE01-420F-AC49-5C4E4A4F5B64}" type="slidenum">
              <a:rPr lang="de-AT" smtClean="0"/>
              <a:t>52</a:t>
            </a:fld>
            <a:endParaRPr lang="de-AT"/>
          </a:p>
        </p:txBody>
      </p:sp>
    </p:spTree>
    <p:extLst>
      <p:ext uri="{BB962C8B-B14F-4D97-AF65-F5344CB8AC3E}">
        <p14:creationId xmlns:p14="http://schemas.microsoft.com/office/powerpoint/2010/main" val="42384410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7B873-0907-CBC4-6040-C09CDEC4B4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3C34D-2FD2-5536-0536-0C46B4582D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970432-EDA5-1046-615B-40F6FE29EFD3}"/>
              </a:ext>
            </a:extLst>
          </p:cNvPr>
          <p:cNvSpPr>
            <a:spLocks noGrp="1"/>
          </p:cNvSpPr>
          <p:nvPr>
            <p:ph type="body" idx="1"/>
          </p:nvPr>
        </p:nvSpPr>
        <p:spPr/>
        <p:txBody>
          <a:bodyPr/>
          <a:lstStyle/>
          <a:p>
            <a:r>
              <a:rPr lang="en-US" sz="1200" b="1" dirty="0">
                <a:latin typeface="Roboto Mono"/>
                <a:ea typeface="Roboto Mono"/>
              </a:rPr>
              <a:t> Formulating the gaps into single, consensus-driven knowledge question</a:t>
            </a:r>
            <a:endParaRPr lang="de-AT" dirty="0"/>
          </a:p>
        </p:txBody>
      </p:sp>
      <p:sp>
        <p:nvSpPr>
          <p:cNvPr id="4" name="Slide Number Placeholder 3">
            <a:extLst>
              <a:ext uri="{FF2B5EF4-FFF2-40B4-BE49-F238E27FC236}">
                <a16:creationId xmlns:a16="http://schemas.microsoft.com/office/drawing/2014/main" id="{B745B1C0-5D3A-0620-4FAC-EA1122AA03B5}"/>
              </a:ext>
            </a:extLst>
          </p:cNvPr>
          <p:cNvSpPr>
            <a:spLocks noGrp="1"/>
          </p:cNvSpPr>
          <p:nvPr>
            <p:ph type="sldNum" sz="quarter" idx="5"/>
          </p:nvPr>
        </p:nvSpPr>
        <p:spPr/>
        <p:txBody>
          <a:bodyPr/>
          <a:lstStyle/>
          <a:p>
            <a:fld id="{4FD72760-FE01-420F-AC49-5C4E4A4F5B64}" type="slidenum">
              <a:rPr lang="de-AT" smtClean="0"/>
              <a:t>53</a:t>
            </a:fld>
            <a:endParaRPr lang="de-AT"/>
          </a:p>
        </p:txBody>
      </p:sp>
    </p:spTree>
    <p:extLst>
      <p:ext uri="{BB962C8B-B14F-4D97-AF65-F5344CB8AC3E}">
        <p14:creationId xmlns:p14="http://schemas.microsoft.com/office/powerpoint/2010/main" val="15356406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0242E-300C-7987-CD9D-9B18EE45F4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A87A4-3E2B-122E-5CB6-565D838EC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485368-2F66-68DE-6616-3C4FAE9B9CA1}"/>
              </a:ext>
            </a:extLst>
          </p:cNvPr>
          <p:cNvSpPr>
            <a:spLocks noGrp="1"/>
          </p:cNvSpPr>
          <p:nvPr>
            <p:ph type="body" idx="1"/>
          </p:nvPr>
        </p:nvSpPr>
        <p:spPr/>
        <p:txBody>
          <a:bodyPr/>
          <a:lstStyle/>
          <a:p>
            <a:r>
              <a:rPr lang="en-US" dirty="0"/>
              <a:t>The BEAR framework has three core processes: Value Definition, Creation, and Delivery.</a:t>
            </a:r>
            <a:br>
              <a:rPr lang="en-US" dirty="0"/>
            </a:br>
            <a:br>
              <a:rPr lang="en-US" dirty="0"/>
            </a:br>
            <a:r>
              <a:rPr lang="en-US" dirty="0"/>
              <a:t>Undirected edges in the figure represent the iterative nature of the subprocesses and temporal proximity. The process moves from left to right through three phases. (1) The value definition process begins by identifying a stakeholder’s business </a:t>
            </a:r>
            <a:r>
              <a:rPr lang="en-US" dirty="0" err="1"/>
              <a:t>goals,jobs</a:t>
            </a:r>
            <a:r>
              <a:rPr lang="en-US" dirty="0"/>
              <a:t>, and knowledge gaps to formulate a specific knowledge question and formalize it into a seed ontology. (2)Value Creation process uses that seed ontology to guide data collection and engineer a targeted knowledge graph. (3) Value Delivery process delivers the answer to a knowledge question through query modeling and tailored visualizations, revealing strategic insights.</a:t>
            </a:r>
            <a:endParaRPr lang="de-AT" dirty="0"/>
          </a:p>
        </p:txBody>
      </p:sp>
      <p:sp>
        <p:nvSpPr>
          <p:cNvPr id="4" name="Slide Number Placeholder 3">
            <a:extLst>
              <a:ext uri="{FF2B5EF4-FFF2-40B4-BE49-F238E27FC236}">
                <a16:creationId xmlns:a16="http://schemas.microsoft.com/office/drawing/2014/main" id="{7BB77835-A117-A85B-D27C-A8BBE1235D22}"/>
              </a:ext>
            </a:extLst>
          </p:cNvPr>
          <p:cNvSpPr>
            <a:spLocks noGrp="1"/>
          </p:cNvSpPr>
          <p:nvPr>
            <p:ph type="sldNum" sz="quarter" idx="5"/>
          </p:nvPr>
        </p:nvSpPr>
        <p:spPr/>
        <p:txBody>
          <a:bodyPr/>
          <a:lstStyle/>
          <a:p>
            <a:fld id="{4FD72760-FE01-420F-AC49-5C4E4A4F5B64}" type="slidenum">
              <a:rPr lang="de-AT" smtClean="0"/>
              <a:t>54</a:t>
            </a:fld>
            <a:endParaRPr lang="de-AT"/>
          </a:p>
        </p:txBody>
      </p:sp>
    </p:spTree>
    <p:extLst>
      <p:ext uri="{BB962C8B-B14F-4D97-AF65-F5344CB8AC3E}">
        <p14:creationId xmlns:p14="http://schemas.microsoft.com/office/powerpoint/2010/main" val="38221334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95CCC-9C54-023B-F772-E8A949A842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79948-F26A-8AEC-1E7C-4DBBB0EE79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E814D-E300-127F-4B5D-A4D9B5AF13FC}"/>
              </a:ext>
            </a:extLst>
          </p:cNvPr>
          <p:cNvSpPr>
            <a:spLocks noGrp="1"/>
          </p:cNvSpPr>
          <p:nvPr>
            <p:ph type="body" idx="1"/>
          </p:nvPr>
        </p:nvSpPr>
        <p:spPr/>
        <p:txBody>
          <a:bodyPr/>
          <a:lstStyle/>
          <a:p>
            <a:r>
              <a:rPr lang="en-US" dirty="0"/>
              <a:t>The BEAR framework has three core processes: Value Definition, Creation, and Delivery.</a:t>
            </a:r>
            <a:br>
              <a:rPr lang="en-US" dirty="0"/>
            </a:br>
            <a:br>
              <a:rPr lang="en-US" dirty="0"/>
            </a:br>
            <a:r>
              <a:rPr lang="en-US" dirty="0"/>
              <a:t>Undirected edges in the figure represent the iterative nature of the subprocesses and temporal proximity. The process moves from left to right through three phases. (1) The value definition process begins by identifying a stakeholder’s business </a:t>
            </a:r>
            <a:r>
              <a:rPr lang="en-US" dirty="0" err="1"/>
              <a:t>goals,jobs</a:t>
            </a:r>
            <a:r>
              <a:rPr lang="en-US" dirty="0"/>
              <a:t>, and knowledge gaps to formulate a specific knowledge question and formalize it into a seed ontology. (2)Value Creation process uses that seed ontology to guide data collection and engineer a targeted knowledge graph. (3) Value Delivery process delivers the answer to a knowledge question through query modeling and tailored visualizations, revealing strategic insights.</a:t>
            </a:r>
            <a:endParaRPr lang="de-AT" dirty="0"/>
          </a:p>
        </p:txBody>
      </p:sp>
      <p:sp>
        <p:nvSpPr>
          <p:cNvPr id="4" name="Slide Number Placeholder 3">
            <a:extLst>
              <a:ext uri="{FF2B5EF4-FFF2-40B4-BE49-F238E27FC236}">
                <a16:creationId xmlns:a16="http://schemas.microsoft.com/office/drawing/2014/main" id="{0C71E32B-77E2-C9A0-CB33-002C7D24CC67}"/>
              </a:ext>
            </a:extLst>
          </p:cNvPr>
          <p:cNvSpPr>
            <a:spLocks noGrp="1"/>
          </p:cNvSpPr>
          <p:nvPr>
            <p:ph type="sldNum" sz="quarter" idx="5"/>
          </p:nvPr>
        </p:nvSpPr>
        <p:spPr/>
        <p:txBody>
          <a:bodyPr/>
          <a:lstStyle/>
          <a:p>
            <a:fld id="{4FD72760-FE01-420F-AC49-5C4E4A4F5B64}" type="slidenum">
              <a:rPr lang="de-AT" smtClean="0"/>
              <a:t>55</a:t>
            </a:fld>
            <a:endParaRPr lang="de-AT"/>
          </a:p>
        </p:txBody>
      </p:sp>
    </p:spTree>
    <p:extLst>
      <p:ext uri="{BB962C8B-B14F-4D97-AF65-F5344CB8AC3E}">
        <p14:creationId xmlns:p14="http://schemas.microsoft.com/office/powerpoint/2010/main" val="775947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2D909-DE65-3A98-A15D-1E423B3E02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AD005A-2D05-4BDC-D3A3-A0DD8BE0E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D8554-CC01-4AE9-555B-2AFC30611B99}"/>
              </a:ext>
            </a:extLst>
          </p:cNvPr>
          <p:cNvSpPr>
            <a:spLocks noGrp="1"/>
          </p:cNvSpPr>
          <p:nvPr>
            <p:ph type="body" idx="1"/>
          </p:nvPr>
        </p:nvSpPr>
        <p:spPr/>
        <p:txBody>
          <a:bodyPr/>
          <a:lstStyle/>
          <a:p>
            <a:r>
              <a:rPr lang="en-US" dirty="0"/>
              <a:t>It may seem dramatic, but let them speak.</a:t>
            </a:r>
            <a:endParaRPr lang="de-AT" dirty="0"/>
          </a:p>
        </p:txBody>
      </p:sp>
      <p:sp>
        <p:nvSpPr>
          <p:cNvPr id="4" name="Slide Number Placeholder 3">
            <a:extLst>
              <a:ext uri="{FF2B5EF4-FFF2-40B4-BE49-F238E27FC236}">
                <a16:creationId xmlns:a16="http://schemas.microsoft.com/office/drawing/2014/main" id="{D7473009-54AC-86CE-90F6-86439E1FF0BF}"/>
              </a:ext>
            </a:extLst>
          </p:cNvPr>
          <p:cNvSpPr>
            <a:spLocks noGrp="1"/>
          </p:cNvSpPr>
          <p:nvPr>
            <p:ph type="sldNum" sz="quarter" idx="5"/>
          </p:nvPr>
        </p:nvSpPr>
        <p:spPr/>
        <p:txBody>
          <a:bodyPr/>
          <a:lstStyle/>
          <a:p>
            <a:fld id="{4FD72760-FE01-420F-AC49-5C4E4A4F5B64}" type="slidenum">
              <a:rPr lang="de-AT" smtClean="0"/>
              <a:t>56</a:t>
            </a:fld>
            <a:endParaRPr lang="de-AT"/>
          </a:p>
        </p:txBody>
      </p:sp>
    </p:spTree>
    <p:extLst>
      <p:ext uri="{BB962C8B-B14F-4D97-AF65-F5344CB8AC3E}">
        <p14:creationId xmlns:p14="http://schemas.microsoft.com/office/powerpoint/2010/main" val="15717498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1DF0F-E0AE-DC2C-E136-922302834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D23A1B-F926-2BAC-C842-F7B78FFC6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FF59D7-AAB7-A378-6C33-FFC718235CA3}"/>
              </a:ext>
            </a:extLst>
          </p:cNvPr>
          <p:cNvSpPr>
            <a:spLocks noGrp="1"/>
          </p:cNvSpPr>
          <p:nvPr>
            <p:ph type="body" idx="1"/>
          </p:nvPr>
        </p:nvSpPr>
        <p:spPr/>
        <p:txBody>
          <a:bodyPr/>
          <a:lstStyle/>
          <a:p>
            <a:r>
              <a:rPr lang="en-US" dirty="0"/>
              <a:t>It may seem dramatic, but let them speak.</a:t>
            </a:r>
            <a:endParaRPr lang="de-AT" dirty="0"/>
          </a:p>
        </p:txBody>
      </p:sp>
      <p:sp>
        <p:nvSpPr>
          <p:cNvPr id="4" name="Slide Number Placeholder 3">
            <a:extLst>
              <a:ext uri="{FF2B5EF4-FFF2-40B4-BE49-F238E27FC236}">
                <a16:creationId xmlns:a16="http://schemas.microsoft.com/office/drawing/2014/main" id="{19D26747-E49A-5DA4-33AD-0142E934A857}"/>
              </a:ext>
            </a:extLst>
          </p:cNvPr>
          <p:cNvSpPr>
            <a:spLocks noGrp="1"/>
          </p:cNvSpPr>
          <p:nvPr>
            <p:ph type="sldNum" sz="quarter" idx="5"/>
          </p:nvPr>
        </p:nvSpPr>
        <p:spPr/>
        <p:txBody>
          <a:bodyPr/>
          <a:lstStyle/>
          <a:p>
            <a:fld id="{4FD72760-FE01-420F-AC49-5C4E4A4F5B64}" type="slidenum">
              <a:rPr lang="de-AT" smtClean="0"/>
              <a:t>57</a:t>
            </a:fld>
            <a:endParaRPr lang="de-AT"/>
          </a:p>
        </p:txBody>
      </p:sp>
    </p:spTree>
    <p:extLst>
      <p:ext uri="{BB962C8B-B14F-4D97-AF65-F5344CB8AC3E}">
        <p14:creationId xmlns:p14="http://schemas.microsoft.com/office/powerpoint/2010/main" val="21482460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1BBAD-D694-D339-E995-CF4CC40D2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3D58C-8245-3E7D-55A0-D7EE4D3E38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771BF-6565-8125-F5D3-9CC58B229026}"/>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A6950E77-1CC5-E31B-F4A8-374A24C43520}"/>
              </a:ext>
            </a:extLst>
          </p:cNvPr>
          <p:cNvSpPr>
            <a:spLocks noGrp="1"/>
          </p:cNvSpPr>
          <p:nvPr>
            <p:ph type="sldNum" sz="quarter" idx="5"/>
          </p:nvPr>
        </p:nvSpPr>
        <p:spPr/>
        <p:txBody>
          <a:bodyPr/>
          <a:lstStyle/>
          <a:p>
            <a:fld id="{4FD72760-FE01-420F-AC49-5C4E4A4F5B64}" type="slidenum">
              <a:rPr lang="de-AT" smtClean="0"/>
              <a:t>58</a:t>
            </a:fld>
            <a:endParaRPr lang="de-AT"/>
          </a:p>
        </p:txBody>
      </p:sp>
    </p:spTree>
    <p:extLst>
      <p:ext uri="{BB962C8B-B14F-4D97-AF65-F5344CB8AC3E}">
        <p14:creationId xmlns:p14="http://schemas.microsoft.com/office/powerpoint/2010/main" val="2032472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9B3AD-1488-95E7-4DAD-44069302E6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89210-199B-4D7A-49BC-B5ED95D3DC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49170-CAA0-08AF-04CE-184077019336}"/>
              </a:ext>
            </a:extLst>
          </p:cNvPr>
          <p:cNvSpPr>
            <a:spLocks noGrp="1"/>
          </p:cNvSpPr>
          <p:nvPr>
            <p:ph type="body" idx="1"/>
          </p:nvPr>
        </p:nvSpPr>
        <p:spPr/>
        <p:txBody>
          <a:bodyPr/>
          <a:lstStyle/>
          <a:p>
            <a:r>
              <a:rPr lang="en-US" dirty="0"/>
              <a:t>It may seem dramatic, but let them speak.</a:t>
            </a:r>
            <a:endParaRPr lang="de-AT" dirty="0"/>
          </a:p>
        </p:txBody>
      </p:sp>
      <p:sp>
        <p:nvSpPr>
          <p:cNvPr id="4" name="Slide Number Placeholder 3">
            <a:extLst>
              <a:ext uri="{FF2B5EF4-FFF2-40B4-BE49-F238E27FC236}">
                <a16:creationId xmlns:a16="http://schemas.microsoft.com/office/drawing/2014/main" id="{73DA5CEC-CF07-C492-5DEB-2BDC488C0E2A}"/>
              </a:ext>
            </a:extLst>
          </p:cNvPr>
          <p:cNvSpPr>
            <a:spLocks noGrp="1"/>
          </p:cNvSpPr>
          <p:nvPr>
            <p:ph type="sldNum" sz="quarter" idx="5"/>
          </p:nvPr>
        </p:nvSpPr>
        <p:spPr/>
        <p:txBody>
          <a:bodyPr/>
          <a:lstStyle/>
          <a:p>
            <a:fld id="{4FD72760-FE01-420F-AC49-5C4E4A4F5B64}" type="slidenum">
              <a:rPr lang="de-AT" smtClean="0"/>
              <a:t>59</a:t>
            </a:fld>
            <a:endParaRPr lang="de-AT"/>
          </a:p>
        </p:txBody>
      </p:sp>
    </p:spTree>
    <p:extLst>
      <p:ext uri="{BB962C8B-B14F-4D97-AF65-F5344CB8AC3E}">
        <p14:creationId xmlns:p14="http://schemas.microsoft.com/office/powerpoint/2010/main" val="48528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D233A-52F4-106C-9932-06C1A97D3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69D57-2168-78A5-ACC6-F4B8787E6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49235-C1F3-CF04-BE64-73C0572A1677}"/>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7A38F011-9EA0-3B9E-23AA-52867CC182EB}"/>
              </a:ext>
            </a:extLst>
          </p:cNvPr>
          <p:cNvSpPr>
            <a:spLocks noGrp="1"/>
          </p:cNvSpPr>
          <p:nvPr>
            <p:ph type="sldNum" sz="quarter" idx="5"/>
          </p:nvPr>
        </p:nvSpPr>
        <p:spPr/>
        <p:txBody>
          <a:bodyPr/>
          <a:lstStyle/>
          <a:p>
            <a:fld id="{4FD72760-FE01-420F-AC49-5C4E4A4F5B64}" type="slidenum">
              <a:rPr lang="de-AT" smtClean="0"/>
              <a:t>9</a:t>
            </a:fld>
            <a:endParaRPr lang="de-AT"/>
          </a:p>
        </p:txBody>
      </p:sp>
    </p:spTree>
    <p:extLst>
      <p:ext uri="{BB962C8B-B14F-4D97-AF65-F5344CB8AC3E}">
        <p14:creationId xmlns:p14="http://schemas.microsoft.com/office/powerpoint/2010/main" val="5460099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1B7D-15B2-9B98-C80C-C681C5EFF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E07BF-228F-450A-8D36-ADC5595FB8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E0D62-6906-905B-1FDB-B95D0F164113}"/>
              </a:ext>
            </a:extLst>
          </p:cNvPr>
          <p:cNvSpPr>
            <a:spLocks noGrp="1"/>
          </p:cNvSpPr>
          <p:nvPr>
            <p:ph type="body" idx="1"/>
          </p:nvPr>
        </p:nvSpPr>
        <p:spPr/>
        <p:txBody>
          <a:bodyPr/>
          <a:lstStyle/>
          <a:p>
            <a:r>
              <a:rPr lang="en-US" dirty="0"/>
              <a:t>It may seem dramatic, but let them speak.</a:t>
            </a:r>
            <a:endParaRPr lang="de-AT" dirty="0"/>
          </a:p>
        </p:txBody>
      </p:sp>
      <p:sp>
        <p:nvSpPr>
          <p:cNvPr id="4" name="Slide Number Placeholder 3">
            <a:extLst>
              <a:ext uri="{FF2B5EF4-FFF2-40B4-BE49-F238E27FC236}">
                <a16:creationId xmlns:a16="http://schemas.microsoft.com/office/drawing/2014/main" id="{F5B37384-E826-FF6D-05B9-95FE36A8F795}"/>
              </a:ext>
            </a:extLst>
          </p:cNvPr>
          <p:cNvSpPr>
            <a:spLocks noGrp="1"/>
          </p:cNvSpPr>
          <p:nvPr>
            <p:ph type="sldNum" sz="quarter" idx="5"/>
          </p:nvPr>
        </p:nvSpPr>
        <p:spPr/>
        <p:txBody>
          <a:bodyPr/>
          <a:lstStyle/>
          <a:p>
            <a:fld id="{4FD72760-FE01-420F-AC49-5C4E4A4F5B64}" type="slidenum">
              <a:rPr lang="de-AT" smtClean="0"/>
              <a:t>60</a:t>
            </a:fld>
            <a:endParaRPr lang="de-AT"/>
          </a:p>
        </p:txBody>
      </p:sp>
    </p:spTree>
    <p:extLst>
      <p:ext uri="{BB962C8B-B14F-4D97-AF65-F5344CB8AC3E}">
        <p14:creationId xmlns:p14="http://schemas.microsoft.com/office/powerpoint/2010/main" val="25792035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56D87-64FA-6AF8-C838-726083C5E8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42112-CC98-ED5B-3415-BD7B0A0A2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105CE8-3B01-05FF-7777-A026AC62AE4A}"/>
              </a:ext>
            </a:extLst>
          </p:cNvPr>
          <p:cNvSpPr>
            <a:spLocks noGrp="1"/>
          </p:cNvSpPr>
          <p:nvPr>
            <p:ph type="body" idx="1"/>
          </p:nvPr>
        </p:nvSpPr>
        <p:spPr/>
        <p:txBody>
          <a:bodyPr/>
          <a:lstStyle/>
          <a:p>
            <a:r>
              <a:rPr lang="en-US" dirty="0"/>
              <a:t>It may seem dramatic, but let them speak.</a:t>
            </a:r>
            <a:endParaRPr lang="de-AT" dirty="0"/>
          </a:p>
        </p:txBody>
      </p:sp>
      <p:sp>
        <p:nvSpPr>
          <p:cNvPr id="4" name="Slide Number Placeholder 3">
            <a:extLst>
              <a:ext uri="{FF2B5EF4-FFF2-40B4-BE49-F238E27FC236}">
                <a16:creationId xmlns:a16="http://schemas.microsoft.com/office/drawing/2014/main" id="{AAE152A2-6D92-AD98-C087-3843544CBD6D}"/>
              </a:ext>
            </a:extLst>
          </p:cNvPr>
          <p:cNvSpPr>
            <a:spLocks noGrp="1"/>
          </p:cNvSpPr>
          <p:nvPr>
            <p:ph type="sldNum" sz="quarter" idx="5"/>
          </p:nvPr>
        </p:nvSpPr>
        <p:spPr/>
        <p:txBody>
          <a:bodyPr/>
          <a:lstStyle/>
          <a:p>
            <a:fld id="{4FD72760-FE01-420F-AC49-5C4E4A4F5B64}" type="slidenum">
              <a:rPr lang="de-AT" smtClean="0"/>
              <a:t>61</a:t>
            </a:fld>
            <a:endParaRPr lang="de-AT"/>
          </a:p>
        </p:txBody>
      </p:sp>
    </p:spTree>
    <p:extLst>
      <p:ext uri="{BB962C8B-B14F-4D97-AF65-F5344CB8AC3E}">
        <p14:creationId xmlns:p14="http://schemas.microsoft.com/office/powerpoint/2010/main" val="42939529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0148C-A395-09E7-2587-E18035587D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11A2D-B069-CF69-744F-692CF37DE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C8AB2-FE02-4C88-CC3E-7C28A9A01434}"/>
              </a:ext>
            </a:extLst>
          </p:cNvPr>
          <p:cNvSpPr>
            <a:spLocks noGrp="1"/>
          </p:cNvSpPr>
          <p:nvPr>
            <p:ph type="body" idx="1"/>
          </p:nvPr>
        </p:nvSpPr>
        <p:spPr/>
        <p:txBody>
          <a:bodyPr/>
          <a:lstStyle/>
          <a:p>
            <a:r>
              <a:rPr lang="en-US" dirty="0"/>
              <a:t>It may seem dramatic, but let them speak.</a:t>
            </a:r>
            <a:endParaRPr lang="de-AT" dirty="0"/>
          </a:p>
        </p:txBody>
      </p:sp>
      <p:sp>
        <p:nvSpPr>
          <p:cNvPr id="4" name="Slide Number Placeholder 3">
            <a:extLst>
              <a:ext uri="{FF2B5EF4-FFF2-40B4-BE49-F238E27FC236}">
                <a16:creationId xmlns:a16="http://schemas.microsoft.com/office/drawing/2014/main" id="{6FA119B1-5D05-6594-4159-626ECFA1963A}"/>
              </a:ext>
            </a:extLst>
          </p:cNvPr>
          <p:cNvSpPr>
            <a:spLocks noGrp="1"/>
          </p:cNvSpPr>
          <p:nvPr>
            <p:ph type="sldNum" sz="quarter" idx="5"/>
          </p:nvPr>
        </p:nvSpPr>
        <p:spPr/>
        <p:txBody>
          <a:bodyPr/>
          <a:lstStyle/>
          <a:p>
            <a:fld id="{4FD72760-FE01-420F-AC49-5C4E4A4F5B64}" type="slidenum">
              <a:rPr lang="de-AT" smtClean="0"/>
              <a:t>62</a:t>
            </a:fld>
            <a:endParaRPr lang="de-AT"/>
          </a:p>
        </p:txBody>
      </p:sp>
    </p:spTree>
    <p:extLst>
      <p:ext uri="{BB962C8B-B14F-4D97-AF65-F5344CB8AC3E}">
        <p14:creationId xmlns:p14="http://schemas.microsoft.com/office/powerpoint/2010/main" val="36527690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5BDCF-DD9C-D29F-E884-7C92EF902A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192CD-F016-6EC8-0057-0F4BE452EB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55F13-6300-6C31-B446-1D9D3E489782}"/>
              </a:ext>
            </a:extLst>
          </p:cNvPr>
          <p:cNvSpPr>
            <a:spLocks noGrp="1"/>
          </p:cNvSpPr>
          <p:nvPr>
            <p:ph type="body" idx="1"/>
          </p:nvPr>
        </p:nvSpPr>
        <p:spPr/>
        <p:txBody>
          <a:bodyPr/>
          <a:lstStyle/>
          <a:p>
            <a:r>
              <a:rPr lang="en-US" dirty="0"/>
              <a:t>It may seem dramatic, but let them speak.</a:t>
            </a:r>
            <a:endParaRPr lang="de-AT" dirty="0"/>
          </a:p>
        </p:txBody>
      </p:sp>
      <p:sp>
        <p:nvSpPr>
          <p:cNvPr id="4" name="Slide Number Placeholder 3">
            <a:extLst>
              <a:ext uri="{FF2B5EF4-FFF2-40B4-BE49-F238E27FC236}">
                <a16:creationId xmlns:a16="http://schemas.microsoft.com/office/drawing/2014/main" id="{0F812D8B-ABA5-C0AA-5308-63ACA524353F}"/>
              </a:ext>
            </a:extLst>
          </p:cNvPr>
          <p:cNvSpPr>
            <a:spLocks noGrp="1"/>
          </p:cNvSpPr>
          <p:nvPr>
            <p:ph type="sldNum" sz="quarter" idx="5"/>
          </p:nvPr>
        </p:nvSpPr>
        <p:spPr/>
        <p:txBody>
          <a:bodyPr/>
          <a:lstStyle/>
          <a:p>
            <a:fld id="{4FD72760-FE01-420F-AC49-5C4E4A4F5B64}" type="slidenum">
              <a:rPr lang="de-AT" smtClean="0"/>
              <a:t>63</a:t>
            </a:fld>
            <a:endParaRPr lang="de-AT"/>
          </a:p>
        </p:txBody>
      </p:sp>
    </p:spTree>
    <p:extLst>
      <p:ext uri="{BB962C8B-B14F-4D97-AF65-F5344CB8AC3E}">
        <p14:creationId xmlns:p14="http://schemas.microsoft.com/office/powerpoint/2010/main" val="23255060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9F7C8-DFFF-2EFC-F7DC-BE03B269D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570426-65CF-0F58-D173-0FD1B164C8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CCC97D-5F83-BB2A-0D2D-37BCE494183B}"/>
              </a:ext>
            </a:extLst>
          </p:cNvPr>
          <p:cNvSpPr>
            <a:spLocks noGrp="1"/>
          </p:cNvSpPr>
          <p:nvPr>
            <p:ph type="body" idx="1"/>
          </p:nvPr>
        </p:nvSpPr>
        <p:spPr/>
        <p:txBody>
          <a:bodyPr/>
          <a:lstStyle/>
          <a:p>
            <a:r>
              <a:rPr lang="en-US" dirty="0"/>
              <a:t>The BEAR framework has three core processes: Value Definition, Creation, and Delivery.</a:t>
            </a:r>
            <a:br>
              <a:rPr lang="en-US" dirty="0"/>
            </a:br>
            <a:br>
              <a:rPr lang="en-US" dirty="0"/>
            </a:br>
            <a:r>
              <a:rPr lang="en-US" dirty="0"/>
              <a:t>Undirected edges in the figure represent the iterative nature of the subprocesses and temporal proximity. The process moves from left to right through three phases. (1) The value definition process begins by identifying a stakeholder’s business </a:t>
            </a:r>
            <a:r>
              <a:rPr lang="en-US" dirty="0" err="1"/>
              <a:t>goals,jobs</a:t>
            </a:r>
            <a:r>
              <a:rPr lang="en-US" dirty="0"/>
              <a:t>, and knowledge gaps to formulate a specific knowledge question and formalize it into a seed ontology. (2)Value Creation process uses that seed ontology to guide data collection and engineer a targeted knowledge graph. (3) Value Delivery process delivers the answer to a knowledge question through query modeling and tailored visualizations, revealing strategic insights.</a:t>
            </a:r>
            <a:endParaRPr lang="de-AT" dirty="0"/>
          </a:p>
        </p:txBody>
      </p:sp>
      <p:sp>
        <p:nvSpPr>
          <p:cNvPr id="4" name="Slide Number Placeholder 3">
            <a:extLst>
              <a:ext uri="{FF2B5EF4-FFF2-40B4-BE49-F238E27FC236}">
                <a16:creationId xmlns:a16="http://schemas.microsoft.com/office/drawing/2014/main" id="{6973B05D-7BEF-07B2-82AB-B63148EF9EBD}"/>
              </a:ext>
            </a:extLst>
          </p:cNvPr>
          <p:cNvSpPr>
            <a:spLocks noGrp="1"/>
          </p:cNvSpPr>
          <p:nvPr>
            <p:ph type="sldNum" sz="quarter" idx="5"/>
          </p:nvPr>
        </p:nvSpPr>
        <p:spPr/>
        <p:txBody>
          <a:bodyPr/>
          <a:lstStyle/>
          <a:p>
            <a:fld id="{4FD72760-FE01-420F-AC49-5C4E4A4F5B64}" type="slidenum">
              <a:rPr lang="de-AT" smtClean="0"/>
              <a:t>64</a:t>
            </a:fld>
            <a:endParaRPr lang="de-AT"/>
          </a:p>
        </p:txBody>
      </p:sp>
    </p:spTree>
    <p:extLst>
      <p:ext uri="{BB962C8B-B14F-4D97-AF65-F5344CB8AC3E}">
        <p14:creationId xmlns:p14="http://schemas.microsoft.com/office/powerpoint/2010/main" val="9352704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2D38B-9C59-7EE7-0FBE-A5DF4E24CD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2CBCB-1263-A19A-4E9D-3E6E0A7536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937ABA-CD43-8ABB-C25F-1CCE0A0C605B}"/>
              </a:ext>
            </a:extLst>
          </p:cNvPr>
          <p:cNvSpPr>
            <a:spLocks noGrp="1"/>
          </p:cNvSpPr>
          <p:nvPr>
            <p:ph type="body" idx="1"/>
          </p:nvPr>
        </p:nvSpPr>
        <p:spPr/>
        <p:txBody>
          <a:bodyPr/>
          <a:lstStyle/>
          <a:p>
            <a:r>
              <a:rPr lang="en-US" dirty="0"/>
              <a:t>The BEAR framework has three core processes: Value Definition, Creation, and Delivery.</a:t>
            </a:r>
            <a:br>
              <a:rPr lang="en-US" dirty="0"/>
            </a:br>
            <a:br>
              <a:rPr lang="en-US" dirty="0"/>
            </a:br>
            <a:r>
              <a:rPr lang="en-US" dirty="0"/>
              <a:t>Undirected edges in the figure represent the iterative nature of the subprocesses and temporal proximity. The process moves from left to right through three phases. (1) The value definition process begins by identifying a stakeholder’s business </a:t>
            </a:r>
            <a:r>
              <a:rPr lang="en-US" dirty="0" err="1"/>
              <a:t>goals,jobs</a:t>
            </a:r>
            <a:r>
              <a:rPr lang="en-US" dirty="0"/>
              <a:t>, and knowledge gaps to formulate a specific knowledge question and formalize it into a seed ontology. (2)Value Creation process uses that seed ontology to guide data collection and engineer a targeted knowledge graph. (3) Value Delivery process delivers the answer to a knowledge question through query modeling and tailored visualizations, revealing strategic insights.</a:t>
            </a:r>
            <a:endParaRPr lang="de-AT" dirty="0"/>
          </a:p>
        </p:txBody>
      </p:sp>
      <p:sp>
        <p:nvSpPr>
          <p:cNvPr id="4" name="Slide Number Placeholder 3">
            <a:extLst>
              <a:ext uri="{FF2B5EF4-FFF2-40B4-BE49-F238E27FC236}">
                <a16:creationId xmlns:a16="http://schemas.microsoft.com/office/drawing/2014/main" id="{17983C95-640A-1B5D-F0E1-E7661B1AE578}"/>
              </a:ext>
            </a:extLst>
          </p:cNvPr>
          <p:cNvSpPr>
            <a:spLocks noGrp="1"/>
          </p:cNvSpPr>
          <p:nvPr>
            <p:ph type="sldNum" sz="quarter" idx="5"/>
          </p:nvPr>
        </p:nvSpPr>
        <p:spPr/>
        <p:txBody>
          <a:bodyPr/>
          <a:lstStyle/>
          <a:p>
            <a:fld id="{4FD72760-FE01-420F-AC49-5C4E4A4F5B64}" type="slidenum">
              <a:rPr lang="de-AT" smtClean="0"/>
              <a:t>65</a:t>
            </a:fld>
            <a:endParaRPr lang="de-AT"/>
          </a:p>
        </p:txBody>
      </p:sp>
    </p:spTree>
    <p:extLst>
      <p:ext uri="{BB962C8B-B14F-4D97-AF65-F5344CB8AC3E}">
        <p14:creationId xmlns:p14="http://schemas.microsoft.com/office/powerpoint/2010/main" val="42625056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3A460-7544-FD26-4FAD-197106E3C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85F4B-5E70-BCE5-0672-9BD7062D9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237610-26FD-1A9A-2E7E-A9E009C2D446}"/>
              </a:ext>
            </a:extLst>
          </p:cNvPr>
          <p:cNvSpPr>
            <a:spLocks noGrp="1"/>
          </p:cNvSpPr>
          <p:nvPr>
            <p:ph type="body" idx="1"/>
          </p:nvPr>
        </p:nvSpPr>
        <p:spPr/>
        <p:txBody>
          <a:bodyPr/>
          <a:lstStyle/>
          <a:p>
            <a:r>
              <a:rPr lang="en-US" dirty="0"/>
              <a:t>It may seem dramatic, but let them speak.</a:t>
            </a:r>
            <a:endParaRPr lang="de-AT" dirty="0"/>
          </a:p>
        </p:txBody>
      </p:sp>
      <p:sp>
        <p:nvSpPr>
          <p:cNvPr id="4" name="Slide Number Placeholder 3">
            <a:extLst>
              <a:ext uri="{FF2B5EF4-FFF2-40B4-BE49-F238E27FC236}">
                <a16:creationId xmlns:a16="http://schemas.microsoft.com/office/drawing/2014/main" id="{48D7D284-1851-9FAE-87CD-1833C605983A}"/>
              </a:ext>
            </a:extLst>
          </p:cNvPr>
          <p:cNvSpPr>
            <a:spLocks noGrp="1"/>
          </p:cNvSpPr>
          <p:nvPr>
            <p:ph type="sldNum" sz="quarter" idx="5"/>
          </p:nvPr>
        </p:nvSpPr>
        <p:spPr/>
        <p:txBody>
          <a:bodyPr/>
          <a:lstStyle/>
          <a:p>
            <a:fld id="{4FD72760-FE01-420F-AC49-5C4E4A4F5B64}" type="slidenum">
              <a:rPr lang="de-AT" smtClean="0"/>
              <a:t>66</a:t>
            </a:fld>
            <a:endParaRPr lang="de-AT"/>
          </a:p>
        </p:txBody>
      </p:sp>
    </p:spTree>
    <p:extLst>
      <p:ext uri="{BB962C8B-B14F-4D97-AF65-F5344CB8AC3E}">
        <p14:creationId xmlns:p14="http://schemas.microsoft.com/office/powerpoint/2010/main" val="39859502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50543-01DF-3DC7-FF51-D07BDA3081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5ACCE-AFCC-F725-06FA-EDA721FF8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E35109-C767-C3D2-356B-BF395FAB2EBA}"/>
              </a:ext>
            </a:extLst>
          </p:cNvPr>
          <p:cNvSpPr>
            <a:spLocks noGrp="1"/>
          </p:cNvSpPr>
          <p:nvPr>
            <p:ph type="body" idx="1"/>
          </p:nvPr>
        </p:nvSpPr>
        <p:spPr/>
        <p:txBody>
          <a:bodyPr/>
          <a:lstStyle/>
          <a:p>
            <a:r>
              <a:rPr lang="en-US" dirty="0"/>
              <a:t>It may seem dramatic, but let them speak.</a:t>
            </a:r>
            <a:endParaRPr lang="de-AT" dirty="0"/>
          </a:p>
        </p:txBody>
      </p:sp>
      <p:sp>
        <p:nvSpPr>
          <p:cNvPr id="4" name="Slide Number Placeholder 3">
            <a:extLst>
              <a:ext uri="{FF2B5EF4-FFF2-40B4-BE49-F238E27FC236}">
                <a16:creationId xmlns:a16="http://schemas.microsoft.com/office/drawing/2014/main" id="{76A65F9D-F1F6-1445-C2E1-387FE1CCA4C1}"/>
              </a:ext>
            </a:extLst>
          </p:cNvPr>
          <p:cNvSpPr>
            <a:spLocks noGrp="1"/>
          </p:cNvSpPr>
          <p:nvPr>
            <p:ph type="sldNum" sz="quarter" idx="5"/>
          </p:nvPr>
        </p:nvSpPr>
        <p:spPr/>
        <p:txBody>
          <a:bodyPr/>
          <a:lstStyle/>
          <a:p>
            <a:fld id="{4FD72760-FE01-420F-AC49-5C4E4A4F5B64}" type="slidenum">
              <a:rPr lang="de-AT" smtClean="0"/>
              <a:t>67</a:t>
            </a:fld>
            <a:endParaRPr lang="de-AT"/>
          </a:p>
        </p:txBody>
      </p:sp>
    </p:spTree>
    <p:extLst>
      <p:ext uri="{BB962C8B-B14F-4D97-AF65-F5344CB8AC3E}">
        <p14:creationId xmlns:p14="http://schemas.microsoft.com/office/powerpoint/2010/main" val="37358674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0E42F-7E9A-3E27-AEBB-99157426C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A38034-61A6-45BD-4A1C-8BCF2A7532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A4C9DC-3E3F-E992-055C-42850AF111CA}"/>
              </a:ext>
            </a:extLst>
          </p:cNvPr>
          <p:cNvSpPr>
            <a:spLocks noGrp="1"/>
          </p:cNvSpPr>
          <p:nvPr>
            <p:ph type="body" idx="1"/>
          </p:nvPr>
        </p:nvSpPr>
        <p:spPr/>
        <p:txBody>
          <a:bodyPr/>
          <a:lstStyle/>
          <a:p>
            <a:r>
              <a:rPr lang="en-US" dirty="0"/>
              <a:t>It may seem dramatic, but let them speak.</a:t>
            </a:r>
            <a:endParaRPr lang="de-AT" dirty="0"/>
          </a:p>
        </p:txBody>
      </p:sp>
      <p:sp>
        <p:nvSpPr>
          <p:cNvPr id="4" name="Slide Number Placeholder 3">
            <a:extLst>
              <a:ext uri="{FF2B5EF4-FFF2-40B4-BE49-F238E27FC236}">
                <a16:creationId xmlns:a16="http://schemas.microsoft.com/office/drawing/2014/main" id="{B1193ACD-90F9-13F3-2683-1BA1E5F89949}"/>
              </a:ext>
            </a:extLst>
          </p:cNvPr>
          <p:cNvSpPr>
            <a:spLocks noGrp="1"/>
          </p:cNvSpPr>
          <p:nvPr>
            <p:ph type="sldNum" sz="quarter" idx="5"/>
          </p:nvPr>
        </p:nvSpPr>
        <p:spPr/>
        <p:txBody>
          <a:bodyPr/>
          <a:lstStyle/>
          <a:p>
            <a:fld id="{4FD72760-FE01-420F-AC49-5C4E4A4F5B64}" type="slidenum">
              <a:rPr lang="de-AT" smtClean="0"/>
              <a:t>68</a:t>
            </a:fld>
            <a:endParaRPr lang="de-AT"/>
          </a:p>
        </p:txBody>
      </p:sp>
    </p:spTree>
    <p:extLst>
      <p:ext uri="{BB962C8B-B14F-4D97-AF65-F5344CB8AC3E}">
        <p14:creationId xmlns:p14="http://schemas.microsoft.com/office/powerpoint/2010/main" val="40791575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7C672-BAF9-A5C1-D947-FB56A8000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4D1FD-9FC9-3B9E-69A6-6EAC00E8B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9B9899-6230-B556-70EA-2F9B334EF037}"/>
              </a:ext>
            </a:extLst>
          </p:cNvPr>
          <p:cNvSpPr>
            <a:spLocks noGrp="1"/>
          </p:cNvSpPr>
          <p:nvPr>
            <p:ph type="body" idx="1"/>
          </p:nvPr>
        </p:nvSpPr>
        <p:spPr/>
        <p:txBody>
          <a:bodyPr/>
          <a:lstStyle/>
          <a:p>
            <a:r>
              <a:rPr lang="en-US" dirty="0"/>
              <a:t>It may seem dramatic, but let them speak.</a:t>
            </a:r>
            <a:endParaRPr lang="de-AT" dirty="0"/>
          </a:p>
        </p:txBody>
      </p:sp>
      <p:sp>
        <p:nvSpPr>
          <p:cNvPr id="4" name="Slide Number Placeholder 3">
            <a:extLst>
              <a:ext uri="{FF2B5EF4-FFF2-40B4-BE49-F238E27FC236}">
                <a16:creationId xmlns:a16="http://schemas.microsoft.com/office/drawing/2014/main" id="{79AD8CCB-525E-0E22-FC28-CF9708EF0A6D}"/>
              </a:ext>
            </a:extLst>
          </p:cNvPr>
          <p:cNvSpPr>
            <a:spLocks noGrp="1"/>
          </p:cNvSpPr>
          <p:nvPr>
            <p:ph type="sldNum" sz="quarter" idx="5"/>
          </p:nvPr>
        </p:nvSpPr>
        <p:spPr/>
        <p:txBody>
          <a:bodyPr/>
          <a:lstStyle/>
          <a:p>
            <a:fld id="{4FD72760-FE01-420F-AC49-5C4E4A4F5B64}" type="slidenum">
              <a:rPr lang="de-AT" smtClean="0"/>
              <a:t>69</a:t>
            </a:fld>
            <a:endParaRPr lang="de-AT"/>
          </a:p>
        </p:txBody>
      </p:sp>
    </p:spTree>
    <p:extLst>
      <p:ext uri="{BB962C8B-B14F-4D97-AF65-F5344CB8AC3E}">
        <p14:creationId xmlns:p14="http://schemas.microsoft.com/office/powerpoint/2010/main" val="150783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AF31D-EF3F-D0F7-7F94-56911F6D8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D160C-35E2-523F-95D8-74727EA63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9C82E6-A227-B288-BA43-E61964E33430}"/>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A4B143F0-1E69-A565-830E-4A83836FAF5C}"/>
              </a:ext>
            </a:extLst>
          </p:cNvPr>
          <p:cNvSpPr>
            <a:spLocks noGrp="1"/>
          </p:cNvSpPr>
          <p:nvPr>
            <p:ph type="sldNum" sz="quarter" idx="5"/>
          </p:nvPr>
        </p:nvSpPr>
        <p:spPr/>
        <p:txBody>
          <a:bodyPr/>
          <a:lstStyle/>
          <a:p>
            <a:fld id="{4FD72760-FE01-420F-AC49-5C4E4A4F5B64}" type="slidenum">
              <a:rPr lang="de-AT" smtClean="0"/>
              <a:t>10</a:t>
            </a:fld>
            <a:endParaRPr lang="de-AT"/>
          </a:p>
        </p:txBody>
      </p:sp>
    </p:spTree>
    <p:extLst>
      <p:ext uri="{BB962C8B-B14F-4D97-AF65-F5344CB8AC3E}">
        <p14:creationId xmlns:p14="http://schemas.microsoft.com/office/powerpoint/2010/main" val="34227294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3A9D5-FB0B-6476-EE99-E58D06F20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03C72-144A-ACAC-9346-A8AA9FAF1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A2B1F-34CD-98E2-6302-0D76150E3169}"/>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75B601DC-AB89-23DB-F9AC-1532FA013E42}"/>
              </a:ext>
            </a:extLst>
          </p:cNvPr>
          <p:cNvSpPr>
            <a:spLocks noGrp="1"/>
          </p:cNvSpPr>
          <p:nvPr>
            <p:ph type="sldNum" sz="quarter" idx="5"/>
          </p:nvPr>
        </p:nvSpPr>
        <p:spPr/>
        <p:txBody>
          <a:bodyPr/>
          <a:lstStyle/>
          <a:p>
            <a:fld id="{4FD72760-FE01-420F-AC49-5C4E4A4F5B64}" type="slidenum">
              <a:rPr lang="de-AT" smtClean="0"/>
              <a:t>70</a:t>
            </a:fld>
            <a:endParaRPr lang="de-AT"/>
          </a:p>
        </p:txBody>
      </p:sp>
    </p:spTree>
    <p:extLst>
      <p:ext uri="{BB962C8B-B14F-4D97-AF65-F5344CB8AC3E}">
        <p14:creationId xmlns:p14="http://schemas.microsoft.com/office/powerpoint/2010/main" val="23318898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19734-C9D0-831D-800F-C59C641CB3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E5C64-4E21-9B64-9771-15C8FD9FB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49EFB2-8765-91DE-1641-1DC318E68FC5}"/>
              </a:ext>
            </a:extLst>
          </p:cNvPr>
          <p:cNvSpPr>
            <a:spLocks noGrp="1"/>
          </p:cNvSpPr>
          <p:nvPr>
            <p:ph type="body" idx="1"/>
          </p:nvPr>
        </p:nvSpPr>
        <p:spPr/>
        <p:txBody>
          <a:bodyPr/>
          <a:lstStyle/>
          <a:p>
            <a:r>
              <a:rPr lang="en-US" dirty="0"/>
              <a:t>The BEAR framework has three core processes: Value Definition, Creation, and Delivery.</a:t>
            </a:r>
            <a:br>
              <a:rPr lang="en-US" dirty="0"/>
            </a:br>
            <a:br>
              <a:rPr lang="en-US" dirty="0"/>
            </a:br>
            <a:r>
              <a:rPr lang="en-US" dirty="0"/>
              <a:t>Undirected edges in the figure represent the iterative nature of the subprocesses and temporal proximity. The process moves from left to right through three phases. (1) The value definition process begins by identifying a stakeholder’s business </a:t>
            </a:r>
            <a:r>
              <a:rPr lang="en-US" dirty="0" err="1"/>
              <a:t>goals,jobs</a:t>
            </a:r>
            <a:r>
              <a:rPr lang="en-US" dirty="0"/>
              <a:t>, and knowledge gaps to formulate a specific knowledge question and formalize it into a seed ontology. (2)Value Creation process uses that seed ontology to guide data collection and engineer a targeted knowledge graph. (3) Value Delivery process delivers the answer to a knowledge question through query modeling and tailored visualizations, revealing strategic insights.</a:t>
            </a:r>
            <a:endParaRPr lang="de-AT" dirty="0"/>
          </a:p>
        </p:txBody>
      </p:sp>
      <p:sp>
        <p:nvSpPr>
          <p:cNvPr id="4" name="Slide Number Placeholder 3">
            <a:extLst>
              <a:ext uri="{FF2B5EF4-FFF2-40B4-BE49-F238E27FC236}">
                <a16:creationId xmlns:a16="http://schemas.microsoft.com/office/drawing/2014/main" id="{09D52C83-7364-EB4C-1F10-6EFF9DD4F8AE}"/>
              </a:ext>
            </a:extLst>
          </p:cNvPr>
          <p:cNvSpPr>
            <a:spLocks noGrp="1"/>
          </p:cNvSpPr>
          <p:nvPr>
            <p:ph type="sldNum" sz="quarter" idx="5"/>
          </p:nvPr>
        </p:nvSpPr>
        <p:spPr/>
        <p:txBody>
          <a:bodyPr/>
          <a:lstStyle/>
          <a:p>
            <a:fld id="{4FD72760-FE01-420F-AC49-5C4E4A4F5B64}" type="slidenum">
              <a:rPr lang="de-AT" smtClean="0"/>
              <a:t>71</a:t>
            </a:fld>
            <a:endParaRPr lang="de-AT"/>
          </a:p>
        </p:txBody>
      </p:sp>
    </p:spTree>
    <p:extLst>
      <p:ext uri="{BB962C8B-B14F-4D97-AF65-F5344CB8AC3E}">
        <p14:creationId xmlns:p14="http://schemas.microsoft.com/office/powerpoint/2010/main" val="27237399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4FD72760-FE01-420F-AC49-5C4E4A4F5B64}" type="slidenum">
              <a:rPr lang="de-AT" smtClean="0"/>
              <a:t>75</a:t>
            </a:fld>
            <a:endParaRPr lang="de-AT"/>
          </a:p>
        </p:txBody>
      </p:sp>
    </p:spTree>
    <p:extLst>
      <p:ext uri="{BB962C8B-B14F-4D97-AF65-F5344CB8AC3E}">
        <p14:creationId xmlns:p14="http://schemas.microsoft.com/office/powerpoint/2010/main" val="35012500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20F8B-AE09-AEA5-B78C-C51D9DE30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8A1F6-A657-E9A3-6259-08C2F4538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CB03D-F93B-1C90-648B-F091C7E945E0}"/>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F6619B89-358D-5120-4610-92F1CD9B9B0A}"/>
              </a:ext>
            </a:extLst>
          </p:cNvPr>
          <p:cNvSpPr>
            <a:spLocks noGrp="1"/>
          </p:cNvSpPr>
          <p:nvPr>
            <p:ph type="sldNum" sz="quarter" idx="5"/>
          </p:nvPr>
        </p:nvSpPr>
        <p:spPr/>
        <p:txBody>
          <a:bodyPr/>
          <a:lstStyle/>
          <a:p>
            <a:fld id="{4FD72760-FE01-420F-AC49-5C4E4A4F5B64}" type="slidenum">
              <a:rPr lang="de-AT" smtClean="0"/>
              <a:t>76</a:t>
            </a:fld>
            <a:endParaRPr lang="de-AT"/>
          </a:p>
        </p:txBody>
      </p:sp>
    </p:spTree>
    <p:extLst>
      <p:ext uri="{BB962C8B-B14F-4D97-AF65-F5344CB8AC3E}">
        <p14:creationId xmlns:p14="http://schemas.microsoft.com/office/powerpoint/2010/main" val="8998076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61D22-BA36-2578-BFEB-DB6C0339B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52865-E26B-6412-A217-33845DEAE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2E663-32D7-DC8E-ED08-BC4ED20D3AEE}"/>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C91EFF9C-AB7F-4EC8-E83C-C247F6FDE027}"/>
              </a:ext>
            </a:extLst>
          </p:cNvPr>
          <p:cNvSpPr>
            <a:spLocks noGrp="1"/>
          </p:cNvSpPr>
          <p:nvPr>
            <p:ph type="sldNum" sz="quarter" idx="5"/>
          </p:nvPr>
        </p:nvSpPr>
        <p:spPr/>
        <p:txBody>
          <a:bodyPr/>
          <a:lstStyle/>
          <a:p>
            <a:fld id="{4FD72760-FE01-420F-AC49-5C4E4A4F5B64}" type="slidenum">
              <a:rPr lang="de-AT" smtClean="0"/>
              <a:t>79</a:t>
            </a:fld>
            <a:endParaRPr lang="de-AT"/>
          </a:p>
        </p:txBody>
      </p:sp>
    </p:spTree>
    <p:extLst>
      <p:ext uri="{BB962C8B-B14F-4D97-AF65-F5344CB8AC3E}">
        <p14:creationId xmlns:p14="http://schemas.microsoft.com/office/powerpoint/2010/main" val="3149781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4FD72760-FE01-420F-AC49-5C4E4A4F5B64}" type="slidenum">
              <a:rPr lang="de-AT" smtClean="0"/>
              <a:t>11</a:t>
            </a:fld>
            <a:endParaRPr lang="de-AT"/>
          </a:p>
        </p:txBody>
      </p:sp>
    </p:spTree>
    <p:extLst>
      <p:ext uri="{BB962C8B-B14F-4D97-AF65-F5344CB8AC3E}">
        <p14:creationId xmlns:p14="http://schemas.microsoft.com/office/powerpoint/2010/main" val="3538829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1A04A-B695-C47D-EE52-D1D9AA243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76EED1-40C0-31EC-D71E-728CC55780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C6425-DBC2-D268-AFDB-A3EA01D3AECD}"/>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93C45DE1-32AC-55AA-C750-00F01A883B2E}"/>
              </a:ext>
            </a:extLst>
          </p:cNvPr>
          <p:cNvSpPr>
            <a:spLocks noGrp="1"/>
          </p:cNvSpPr>
          <p:nvPr>
            <p:ph type="sldNum" sz="quarter" idx="5"/>
          </p:nvPr>
        </p:nvSpPr>
        <p:spPr/>
        <p:txBody>
          <a:bodyPr/>
          <a:lstStyle/>
          <a:p>
            <a:fld id="{4FD72760-FE01-420F-AC49-5C4E4A4F5B64}" type="slidenum">
              <a:rPr lang="de-AT" smtClean="0"/>
              <a:t>13</a:t>
            </a:fld>
            <a:endParaRPr lang="de-AT"/>
          </a:p>
        </p:txBody>
      </p:sp>
    </p:spTree>
    <p:extLst>
      <p:ext uri="{BB962C8B-B14F-4D97-AF65-F5344CB8AC3E}">
        <p14:creationId xmlns:p14="http://schemas.microsoft.com/office/powerpoint/2010/main" val="288930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CC147-C574-92EB-317E-55E6384400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9A0D7-364E-46EB-CB54-B67392AE9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788B45-A72B-61BB-07E6-BC717B5A000D}"/>
              </a:ext>
            </a:extLst>
          </p:cNvPr>
          <p:cNvSpPr>
            <a:spLocks noGrp="1"/>
          </p:cNvSpPr>
          <p:nvPr>
            <p:ph type="body" idx="1"/>
          </p:nvPr>
        </p:nvSpPr>
        <p:spPr/>
        <p:txBody>
          <a:bodyPr/>
          <a:lstStyle/>
          <a:p>
            <a:endParaRPr lang="de-AT" dirty="0"/>
          </a:p>
        </p:txBody>
      </p:sp>
      <p:sp>
        <p:nvSpPr>
          <p:cNvPr id="4" name="Slide Number Placeholder 3">
            <a:extLst>
              <a:ext uri="{FF2B5EF4-FFF2-40B4-BE49-F238E27FC236}">
                <a16:creationId xmlns:a16="http://schemas.microsoft.com/office/drawing/2014/main" id="{4CBED257-C9BD-F4E1-EB6B-A5BDC5F075A6}"/>
              </a:ext>
            </a:extLst>
          </p:cNvPr>
          <p:cNvSpPr>
            <a:spLocks noGrp="1"/>
          </p:cNvSpPr>
          <p:nvPr>
            <p:ph type="sldNum" sz="quarter" idx="5"/>
          </p:nvPr>
        </p:nvSpPr>
        <p:spPr/>
        <p:txBody>
          <a:bodyPr/>
          <a:lstStyle/>
          <a:p>
            <a:fld id="{4FD72760-FE01-420F-AC49-5C4E4A4F5B64}" type="slidenum">
              <a:rPr lang="de-AT" smtClean="0"/>
              <a:t>14</a:t>
            </a:fld>
            <a:endParaRPr lang="de-AT"/>
          </a:p>
        </p:txBody>
      </p:sp>
    </p:spTree>
    <p:extLst>
      <p:ext uri="{BB962C8B-B14F-4D97-AF65-F5344CB8AC3E}">
        <p14:creationId xmlns:p14="http://schemas.microsoft.com/office/powerpoint/2010/main" val="287418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F68-8842-4ED9-9067-AAA15B0FD3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Subtitle 2">
            <a:extLst>
              <a:ext uri="{FF2B5EF4-FFF2-40B4-BE49-F238E27FC236}">
                <a16:creationId xmlns:a16="http://schemas.microsoft.com/office/drawing/2014/main" id="{8AED99AD-BAA7-0CCC-1662-71962AF424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e Placeholder 3">
            <a:extLst>
              <a:ext uri="{FF2B5EF4-FFF2-40B4-BE49-F238E27FC236}">
                <a16:creationId xmlns:a16="http://schemas.microsoft.com/office/drawing/2014/main" id="{795D27FF-8116-8F2B-E9BB-011B73B6EB5C}"/>
              </a:ext>
            </a:extLst>
          </p:cNvPr>
          <p:cNvSpPr>
            <a:spLocks noGrp="1"/>
          </p:cNvSpPr>
          <p:nvPr>
            <p:ph type="dt" sz="half" idx="10"/>
          </p:nvPr>
        </p:nvSpPr>
        <p:spPr/>
        <p:txBody>
          <a:bodyPr/>
          <a:lstStyle/>
          <a:p>
            <a:fld id="{673603C6-1FD4-4AF7-80E9-6E68E909C132}" type="datetimeFigureOut">
              <a:rPr lang="de-AT" smtClean="0"/>
              <a:t>30.10.2025</a:t>
            </a:fld>
            <a:endParaRPr lang="de-AT"/>
          </a:p>
        </p:txBody>
      </p:sp>
      <p:sp>
        <p:nvSpPr>
          <p:cNvPr id="5" name="Footer Placeholder 4">
            <a:extLst>
              <a:ext uri="{FF2B5EF4-FFF2-40B4-BE49-F238E27FC236}">
                <a16:creationId xmlns:a16="http://schemas.microsoft.com/office/drawing/2014/main" id="{45159816-A744-05BE-C779-7F43E8A8E2B1}"/>
              </a:ext>
            </a:extLst>
          </p:cNvPr>
          <p:cNvSpPr>
            <a:spLocks noGrp="1"/>
          </p:cNvSpPr>
          <p:nvPr>
            <p:ph type="ftr" sz="quarter" idx="11"/>
          </p:nvPr>
        </p:nvSpPr>
        <p:spPr/>
        <p:txBody>
          <a:bodyPr/>
          <a:lstStyle/>
          <a:p>
            <a:endParaRPr lang="de-AT"/>
          </a:p>
        </p:txBody>
      </p:sp>
      <p:sp>
        <p:nvSpPr>
          <p:cNvPr id="6" name="Slide Number Placeholder 5">
            <a:extLst>
              <a:ext uri="{FF2B5EF4-FFF2-40B4-BE49-F238E27FC236}">
                <a16:creationId xmlns:a16="http://schemas.microsoft.com/office/drawing/2014/main" id="{815A3ADA-CF11-598B-D1FB-6B3A2F68FB8A}"/>
              </a:ext>
            </a:extLst>
          </p:cNvPr>
          <p:cNvSpPr>
            <a:spLocks noGrp="1"/>
          </p:cNvSpPr>
          <p:nvPr>
            <p:ph type="sldNum" sz="quarter" idx="12"/>
          </p:nvPr>
        </p:nvSpPr>
        <p:spPr/>
        <p:txBody>
          <a:bodyPr/>
          <a:lstStyle/>
          <a:p>
            <a:fld id="{6252D63F-9048-47A0-B5DC-2DFA8FEB63CD}" type="slidenum">
              <a:rPr lang="de-AT" smtClean="0"/>
              <a:t>‹#›</a:t>
            </a:fld>
            <a:endParaRPr lang="de-AT"/>
          </a:p>
        </p:txBody>
      </p:sp>
    </p:spTree>
    <p:extLst>
      <p:ext uri="{BB962C8B-B14F-4D97-AF65-F5344CB8AC3E}">
        <p14:creationId xmlns:p14="http://schemas.microsoft.com/office/powerpoint/2010/main" val="52358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6865-C9C8-F638-B988-3363DDC56390}"/>
              </a:ext>
            </a:extLst>
          </p:cNvPr>
          <p:cNvSpPr>
            <a:spLocks noGrp="1"/>
          </p:cNvSpPr>
          <p:nvPr>
            <p:ph type="title"/>
          </p:nvPr>
        </p:nvSpPr>
        <p:spPr/>
        <p:txBody>
          <a:bodyPr/>
          <a:lstStyle/>
          <a:p>
            <a:r>
              <a:rPr lang="en-US"/>
              <a:t>Click to edit Master title style</a:t>
            </a:r>
            <a:endParaRPr lang="de-AT"/>
          </a:p>
        </p:txBody>
      </p:sp>
      <p:sp>
        <p:nvSpPr>
          <p:cNvPr id="3" name="Vertical Text Placeholder 2">
            <a:extLst>
              <a:ext uri="{FF2B5EF4-FFF2-40B4-BE49-F238E27FC236}">
                <a16:creationId xmlns:a16="http://schemas.microsoft.com/office/drawing/2014/main" id="{800BCECA-C1EE-0A15-2C2C-253B4321EC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a:extLst>
              <a:ext uri="{FF2B5EF4-FFF2-40B4-BE49-F238E27FC236}">
                <a16:creationId xmlns:a16="http://schemas.microsoft.com/office/drawing/2014/main" id="{EB4E3485-B466-ABC3-A2A7-DB083C6D1B82}"/>
              </a:ext>
            </a:extLst>
          </p:cNvPr>
          <p:cNvSpPr>
            <a:spLocks noGrp="1"/>
          </p:cNvSpPr>
          <p:nvPr>
            <p:ph type="dt" sz="half" idx="10"/>
          </p:nvPr>
        </p:nvSpPr>
        <p:spPr/>
        <p:txBody>
          <a:bodyPr/>
          <a:lstStyle/>
          <a:p>
            <a:fld id="{673603C6-1FD4-4AF7-80E9-6E68E909C132}" type="datetimeFigureOut">
              <a:rPr lang="de-AT" smtClean="0"/>
              <a:t>30.10.2025</a:t>
            </a:fld>
            <a:endParaRPr lang="de-AT"/>
          </a:p>
        </p:txBody>
      </p:sp>
      <p:sp>
        <p:nvSpPr>
          <p:cNvPr id="5" name="Footer Placeholder 4">
            <a:extLst>
              <a:ext uri="{FF2B5EF4-FFF2-40B4-BE49-F238E27FC236}">
                <a16:creationId xmlns:a16="http://schemas.microsoft.com/office/drawing/2014/main" id="{74B839BB-D946-8FE8-C200-DAE278E29D14}"/>
              </a:ext>
            </a:extLst>
          </p:cNvPr>
          <p:cNvSpPr>
            <a:spLocks noGrp="1"/>
          </p:cNvSpPr>
          <p:nvPr>
            <p:ph type="ftr" sz="quarter" idx="11"/>
          </p:nvPr>
        </p:nvSpPr>
        <p:spPr/>
        <p:txBody>
          <a:bodyPr/>
          <a:lstStyle/>
          <a:p>
            <a:endParaRPr lang="de-AT"/>
          </a:p>
        </p:txBody>
      </p:sp>
      <p:sp>
        <p:nvSpPr>
          <p:cNvPr id="6" name="Slide Number Placeholder 5">
            <a:extLst>
              <a:ext uri="{FF2B5EF4-FFF2-40B4-BE49-F238E27FC236}">
                <a16:creationId xmlns:a16="http://schemas.microsoft.com/office/drawing/2014/main" id="{04FBC24B-A719-33DC-F36C-0E4815D80113}"/>
              </a:ext>
            </a:extLst>
          </p:cNvPr>
          <p:cNvSpPr>
            <a:spLocks noGrp="1"/>
          </p:cNvSpPr>
          <p:nvPr>
            <p:ph type="sldNum" sz="quarter" idx="12"/>
          </p:nvPr>
        </p:nvSpPr>
        <p:spPr/>
        <p:txBody>
          <a:bodyPr/>
          <a:lstStyle/>
          <a:p>
            <a:fld id="{6252D63F-9048-47A0-B5DC-2DFA8FEB63CD}" type="slidenum">
              <a:rPr lang="de-AT" smtClean="0"/>
              <a:t>‹#›</a:t>
            </a:fld>
            <a:endParaRPr lang="de-AT"/>
          </a:p>
        </p:txBody>
      </p:sp>
    </p:spTree>
    <p:extLst>
      <p:ext uri="{BB962C8B-B14F-4D97-AF65-F5344CB8AC3E}">
        <p14:creationId xmlns:p14="http://schemas.microsoft.com/office/powerpoint/2010/main" val="143778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2656B3-D7FE-8AF2-CBC0-8F91EA2086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cal Text Placeholder 2">
            <a:extLst>
              <a:ext uri="{FF2B5EF4-FFF2-40B4-BE49-F238E27FC236}">
                <a16:creationId xmlns:a16="http://schemas.microsoft.com/office/drawing/2014/main" id="{4955B977-59BB-9660-B4BE-D2EBDFD6D4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a:extLst>
              <a:ext uri="{FF2B5EF4-FFF2-40B4-BE49-F238E27FC236}">
                <a16:creationId xmlns:a16="http://schemas.microsoft.com/office/drawing/2014/main" id="{D036A13E-D42B-4637-F3F5-9B831D6E5A9E}"/>
              </a:ext>
            </a:extLst>
          </p:cNvPr>
          <p:cNvSpPr>
            <a:spLocks noGrp="1"/>
          </p:cNvSpPr>
          <p:nvPr>
            <p:ph type="dt" sz="half" idx="10"/>
          </p:nvPr>
        </p:nvSpPr>
        <p:spPr/>
        <p:txBody>
          <a:bodyPr/>
          <a:lstStyle/>
          <a:p>
            <a:fld id="{673603C6-1FD4-4AF7-80E9-6E68E909C132}" type="datetimeFigureOut">
              <a:rPr lang="de-AT" smtClean="0"/>
              <a:t>30.10.2025</a:t>
            </a:fld>
            <a:endParaRPr lang="de-AT"/>
          </a:p>
        </p:txBody>
      </p:sp>
      <p:sp>
        <p:nvSpPr>
          <p:cNvPr id="5" name="Footer Placeholder 4">
            <a:extLst>
              <a:ext uri="{FF2B5EF4-FFF2-40B4-BE49-F238E27FC236}">
                <a16:creationId xmlns:a16="http://schemas.microsoft.com/office/drawing/2014/main" id="{59AD82DA-4B8C-28A4-1C05-4586512C3369}"/>
              </a:ext>
            </a:extLst>
          </p:cNvPr>
          <p:cNvSpPr>
            <a:spLocks noGrp="1"/>
          </p:cNvSpPr>
          <p:nvPr>
            <p:ph type="ftr" sz="quarter" idx="11"/>
          </p:nvPr>
        </p:nvSpPr>
        <p:spPr/>
        <p:txBody>
          <a:bodyPr/>
          <a:lstStyle/>
          <a:p>
            <a:endParaRPr lang="de-AT"/>
          </a:p>
        </p:txBody>
      </p:sp>
      <p:sp>
        <p:nvSpPr>
          <p:cNvPr id="6" name="Slide Number Placeholder 5">
            <a:extLst>
              <a:ext uri="{FF2B5EF4-FFF2-40B4-BE49-F238E27FC236}">
                <a16:creationId xmlns:a16="http://schemas.microsoft.com/office/drawing/2014/main" id="{12695915-34BF-F0E6-60FB-8479FFCE0DE6}"/>
              </a:ext>
            </a:extLst>
          </p:cNvPr>
          <p:cNvSpPr>
            <a:spLocks noGrp="1"/>
          </p:cNvSpPr>
          <p:nvPr>
            <p:ph type="sldNum" sz="quarter" idx="12"/>
          </p:nvPr>
        </p:nvSpPr>
        <p:spPr/>
        <p:txBody>
          <a:bodyPr/>
          <a:lstStyle/>
          <a:p>
            <a:fld id="{6252D63F-9048-47A0-B5DC-2DFA8FEB63CD}" type="slidenum">
              <a:rPr lang="de-AT" smtClean="0"/>
              <a:t>‹#›</a:t>
            </a:fld>
            <a:endParaRPr lang="de-AT"/>
          </a:p>
        </p:txBody>
      </p:sp>
    </p:spTree>
    <p:extLst>
      <p:ext uri="{BB962C8B-B14F-4D97-AF65-F5344CB8AC3E}">
        <p14:creationId xmlns:p14="http://schemas.microsoft.com/office/powerpoint/2010/main" val="324407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87080-96DB-AB3C-E711-C11CFA683910}"/>
              </a:ext>
            </a:extLst>
          </p:cNvPr>
          <p:cNvSpPr>
            <a:spLocks noGrp="1"/>
          </p:cNvSpPr>
          <p:nvPr>
            <p:ph type="title"/>
          </p:nvPr>
        </p:nvSpPr>
        <p:spPr/>
        <p:txBody>
          <a:bodyPr/>
          <a:lstStyle/>
          <a:p>
            <a:r>
              <a:rPr lang="en-US"/>
              <a:t>Click to edit Master title style</a:t>
            </a:r>
            <a:endParaRPr lang="de-AT"/>
          </a:p>
        </p:txBody>
      </p:sp>
      <p:sp>
        <p:nvSpPr>
          <p:cNvPr id="3" name="Content Placeholder 2">
            <a:extLst>
              <a:ext uri="{FF2B5EF4-FFF2-40B4-BE49-F238E27FC236}">
                <a16:creationId xmlns:a16="http://schemas.microsoft.com/office/drawing/2014/main" id="{094063C3-F969-C07F-E15A-88D6D62B51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a:extLst>
              <a:ext uri="{FF2B5EF4-FFF2-40B4-BE49-F238E27FC236}">
                <a16:creationId xmlns:a16="http://schemas.microsoft.com/office/drawing/2014/main" id="{99B22F46-4F30-7546-72D0-D7E3F8B9BF8F}"/>
              </a:ext>
            </a:extLst>
          </p:cNvPr>
          <p:cNvSpPr>
            <a:spLocks noGrp="1"/>
          </p:cNvSpPr>
          <p:nvPr>
            <p:ph type="dt" sz="half" idx="10"/>
          </p:nvPr>
        </p:nvSpPr>
        <p:spPr/>
        <p:txBody>
          <a:bodyPr/>
          <a:lstStyle/>
          <a:p>
            <a:fld id="{673603C6-1FD4-4AF7-80E9-6E68E909C132}" type="datetimeFigureOut">
              <a:rPr lang="de-AT" smtClean="0"/>
              <a:t>30.10.2025</a:t>
            </a:fld>
            <a:endParaRPr lang="de-AT"/>
          </a:p>
        </p:txBody>
      </p:sp>
      <p:sp>
        <p:nvSpPr>
          <p:cNvPr id="5" name="Footer Placeholder 4">
            <a:extLst>
              <a:ext uri="{FF2B5EF4-FFF2-40B4-BE49-F238E27FC236}">
                <a16:creationId xmlns:a16="http://schemas.microsoft.com/office/drawing/2014/main" id="{FCDC6833-616B-6C1C-F081-2632AF2E3E80}"/>
              </a:ext>
            </a:extLst>
          </p:cNvPr>
          <p:cNvSpPr>
            <a:spLocks noGrp="1"/>
          </p:cNvSpPr>
          <p:nvPr>
            <p:ph type="ftr" sz="quarter" idx="11"/>
          </p:nvPr>
        </p:nvSpPr>
        <p:spPr/>
        <p:txBody>
          <a:bodyPr/>
          <a:lstStyle/>
          <a:p>
            <a:endParaRPr lang="de-AT"/>
          </a:p>
        </p:txBody>
      </p:sp>
      <p:sp>
        <p:nvSpPr>
          <p:cNvPr id="6" name="Slide Number Placeholder 5">
            <a:extLst>
              <a:ext uri="{FF2B5EF4-FFF2-40B4-BE49-F238E27FC236}">
                <a16:creationId xmlns:a16="http://schemas.microsoft.com/office/drawing/2014/main" id="{1F8C5401-08C0-F9DF-D022-DF563EC81837}"/>
              </a:ext>
            </a:extLst>
          </p:cNvPr>
          <p:cNvSpPr>
            <a:spLocks noGrp="1"/>
          </p:cNvSpPr>
          <p:nvPr>
            <p:ph type="sldNum" sz="quarter" idx="12"/>
          </p:nvPr>
        </p:nvSpPr>
        <p:spPr/>
        <p:txBody>
          <a:bodyPr/>
          <a:lstStyle/>
          <a:p>
            <a:fld id="{6252D63F-9048-47A0-B5DC-2DFA8FEB63CD}" type="slidenum">
              <a:rPr lang="de-AT" smtClean="0"/>
              <a:t>‹#›</a:t>
            </a:fld>
            <a:endParaRPr lang="de-AT"/>
          </a:p>
        </p:txBody>
      </p:sp>
    </p:spTree>
    <p:extLst>
      <p:ext uri="{BB962C8B-B14F-4D97-AF65-F5344CB8AC3E}">
        <p14:creationId xmlns:p14="http://schemas.microsoft.com/office/powerpoint/2010/main" val="49107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788B-78BA-270A-96D8-63AEBCA29D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 Placeholder 2">
            <a:extLst>
              <a:ext uri="{FF2B5EF4-FFF2-40B4-BE49-F238E27FC236}">
                <a16:creationId xmlns:a16="http://schemas.microsoft.com/office/drawing/2014/main" id="{2F335C0E-4BDF-9517-3DDB-7A20B497210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E04402-883D-40CC-FF2E-B7A5F47D7F1C}"/>
              </a:ext>
            </a:extLst>
          </p:cNvPr>
          <p:cNvSpPr>
            <a:spLocks noGrp="1"/>
          </p:cNvSpPr>
          <p:nvPr>
            <p:ph type="dt" sz="half" idx="10"/>
          </p:nvPr>
        </p:nvSpPr>
        <p:spPr/>
        <p:txBody>
          <a:bodyPr/>
          <a:lstStyle/>
          <a:p>
            <a:fld id="{673603C6-1FD4-4AF7-80E9-6E68E909C132}" type="datetimeFigureOut">
              <a:rPr lang="de-AT" smtClean="0"/>
              <a:t>30.10.2025</a:t>
            </a:fld>
            <a:endParaRPr lang="de-AT"/>
          </a:p>
        </p:txBody>
      </p:sp>
      <p:sp>
        <p:nvSpPr>
          <p:cNvPr id="5" name="Footer Placeholder 4">
            <a:extLst>
              <a:ext uri="{FF2B5EF4-FFF2-40B4-BE49-F238E27FC236}">
                <a16:creationId xmlns:a16="http://schemas.microsoft.com/office/drawing/2014/main" id="{365D9C47-64BE-95B2-73C4-A0C3077C465D}"/>
              </a:ext>
            </a:extLst>
          </p:cNvPr>
          <p:cNvSpPr>
            <a:spLocks noGrp="1"/>
          </p:cNvSpPr>
          <p:nvPr>
            <p:ph type="ftr" sz="quarter" idx="11"/>
          </p:nvPr>
        </p:nvSpPr>
        <p:spPr/>
        <p:txBody>
          <a:bodyPr/>
          <a:lstStyle/>
          <a:p>
            <a:endParaRPr lang="de-AT"/>
          </a:p>
        </p:txBody>
      </p:sp>
      <p:sp>
        <p:nvSpPr>
          <p:cNvPr id="6" name="Slide Number Placeholder 5">
            <a:extLst>
              <a:ext uri="{FF2B5EF4-FFF2-40B4-BE49-F238E27FC236}">
                <a16:creationId xmlns:a16="http://schemas.microsoft.com/office/drawing/2014/main" id="{E0E56798-2BC4-F562-3E73-384EB5AD5FE7}"/>
              </a:ext>
            </a:extLst>
          </p:cNvPr>
          <p:cNvSpPr>
            <a:spLocks noGrp="1"/>
          </p:cNvSpPr>
          <p:nvPr>
            <p:ph type="sldNum" sz="quarter" idx="12"/>
          </p:nvPr>
        </p:nvSpPr>
        <p:spPr/>
        <p:txBody>
          <a:bodyPr/>
          <a:lstStyle/>
          <a:p>
            <a:fld id="{6252D63F-9048-47A0-B5DC-2DFA8FEB63CD}" type="slidenum">
              <a:rPr lang="de-AT" smtClean="0"/>
              <a:t>‹#›</a:t>
            </a:fld>
            <a:endParaRPr lang="de-AT"/>
          </a:p>
        </p:txBody>
      </p:sp>
    </p:spTree>
    <p:extLst>
      <p:ext uri="{BB962C8B-B14F-4D97-AF65-F5344CB8AC3E}">
        <p14:creationId xmlns:p14="http://schemas.microsoft.com/office/powerpoint/2010/main" val="2717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1BC5-2B3C-6E27-8C34-F2DC4F9D91FD}"/>
              </a:ext>
            </a:extLst>
          </p:cNvPr>
          <p:cNvSpPr>
            <a:spLocks noGrp="1"/>
          </p:cNvSpPr>
          <p:nvPr>
            <p:ph type="title"/>
          </p:nvPr>
        </p:nvSpPr>
        <p:spPr/>
        <p:txBody>
          <a:bodyPr/>
          <a:lstStyle/>
          <a:p>
            <a:r>
              <a:rPr lang="en-US"/>
              <a:t>Click to edit Master title style</a:t>
            </a:r>
            <a:endParaRPr lang="de-AT"/>
          </a:p>
        </p:txBody>
      </p:sp>
      <p:sp>
        <p:nvSpPr>
          <p:cNvPr id="3" name="Content Placeholder 2">
            <a:extLst>
              <a:ext uri="{FF2B5EF4-FFF2-40B4-BE49-F238E27FC236}">
                <a16:creationId xmlns:a16="http://schemas.microsoft.com/office/drawing/2014/main" id="{C821F924-1863-CA3B-01C6-A7FE2B616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Content Placeholder 3">
            <a:extLst>
              <a:ext uri="{FF2B5EF4-FFF2-40B4-BE49-F238E27FC236}">
                <a16:creationId xmlns:a16="http://schemas.microsoft.com/office/drawing/2014/main" id="{2315FE32-2C01-6590-4304-3500A29F0A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e Placeholder 4">
            <a:extLst>
              <a:ext uri="{FF2B5EF4-FFF2-40B4-BE49-F238E27FC236}">
                <a16:creationId xmlns:a16="http://schemas.microsoft.com/office/drawing/2014/main" id="{6CA970E2-00BD-9D86-8269-DE2AAF12E752}"/>
              </a:ext>
            </a:extLst>
          </p:cNvPr>
          <p:cNvSpPr>
            <a:spLocks noGrp="1"/>
          </p:cNvSpPr>
          <p:nvPr>
            <p:ph type="dt" sz="half" idx="10"/>
          </p:nvPr>
        </p:nvSpPr>
        <p:spPr/>
        <p:txBody>
          <a:bodyPr/>
          <a:lstStyle/>
          <a:p>
            <a:fld id="{673603C6-1FD4-4AF7-80E9-6E68E909C132}" type="datetimeFigureOut">
              <a:rPr lang="de-AT" smtClean="0"/>
              <a:t>30.10.2025</a:t>
            </a:fld>
            <a:endParaRPr lang="de-AT"/>
          </a:p>
        </p:txBody>
      </p:sp>
      <p:sp>
        <p:nvSpPr>
          <p:cNvPr id="6" name="Footer Placeholder 5">
            <a:extLst>
              <a:ext uri="{FF2B5EF4-FFF2-40B4-BE49-F238E27FC236}">
                <a16:creationId xmlns:a16="http://schemas.microsoft.com/office/drawing/2014/main" id="{476B412A-1CC8-D8AF-F2E9-9E17A4B1A955}"/>
              </a:ext>
            </a:extLst>
          </p:cNvPr>
          <p:cNvSpPr>
            <a:spLocks noGrp="1"/>
          </p:cNvSpPr>
          <p:nvPr>
            <p:ph type="ftr" sz="quarter" idx="11"/>
          </p:nvPr>
        </p:nvSpPr>
        <p:spPr/>
        <p:txBody>
          <a:bodyPr/>
          <a:lstStyle/>
          <a:p>
            <a:endParaRPr lang="de-AT"/>
          </a:p>
        </p:txBody>
      </p:sp>
      <p:sp>
        <p:nvSpPr>
          <p:cNvPr id="7" name="Slide Number Placeholder 6">
            <a:extLst>
              <a:ext uri="{FF2B5EF4-FFF2-40B4-BE49-F238E27FC236}">
                <a16:creationId xmlns:a16="http://schemas.microsoft.com/office/drawing/2014/main" id="{5D0E7FAD-04E2-3EEA-E9BB-086E0E3E3607}"/>
              </a:ext>
            </a:extLst>
          </p:cNvPr>
          <p:cNvSpPr>
            <a:spLocks noGrp="1"/>
          </p:cNvSpPr>
          <p:nvPr>
            <p:ph type="sldNum" sz="quarter" idx="12"/>
          </p:nvPr>
        </p:nvSpPr>
        <p:spPr/>
        <p:txBody>
          <a:bodyPr/>
          <a:lstStyle/>
          <a:p>
            <a:fld id="{6252D63F-9048-47A0-B5DC-2DFA8FEB63CD}" type="slidenum">
              <a:rPr lang="de-AT" smtClean="0"/>
              <a:t>‹#›</a:t>
            </a:fld>
            <a:endParaRPr lang="de-AT"/>
          </a:p>
        </p:txBody>
      </p:sp>
    </p:spTree>
    <p:extLst>
      <p:ext uri="{BB962C8B-B14F-4D97-AF65-F5344CB8AC3E}">
        <p14:creationId xmlns:p14="http://schemas.microsoft.com/office/powerpoint/2010/main" val="3807248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98C6-0E52-604A-D6AC-49D86D4C33C8}"/>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 Placeholder 2">
            <a:extLst>
              <a:ext uri="{FF2B5EF4-FFF2-40B4-BE49-F238E27FC236}">
                <a16:creationId xmlns:a16="http://schemas.microsoft.com/office/drawing/2014/main" id="{B1C2B1C8-7AAE-9407-D93E-2FED27D3FE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4C9C91-A7B4-0190-6AFB-F025A6E965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 Placeholder 4">
            <a:extLst>
              <a:ext uri="{FF2B5EF4-FFF2-40B4-BE49-F238E27FC236}">
                <a16:creationId xmlns:a16="http://schemas.microsoft.com/office/drawing/2014/main" id="{6B2060F7-9884-7791-5675-902E8AB5DF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76DF44-382E-C5B2-C724-BE0DBC7917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e Placeholder 6">
            <a:extLst>
              <a:ext uri="{FF2B5EF4-FFF2-40B4-BE49-F238E27FC236}">
                <a16:creationId xmlns:a16="http://schemas.microsoft.com/office/drawing/2014/main" id="{350AB2F9-17B8-B8B3-BCAF-51B1B3497935}"/>
              </a:ext>
            </a:extLst>
          </p:cNvPr>
          <p:cNvSpPr>
            <a:spLocks noGrp="1"/>
          </p:cNvSpPr>
          <p:nvPr>
            <p:ph type="dt" sz="half" idx="10"/>
          </p:nvPr>
        </p:nvSpPr>
        <p:spPr/>
        <p:txBody>
          <a:bodyPr/>
          <a:lstStyle/>
          <a:p>
            <a:fld id="{673603C6-1FD4-4AF7-80E9-6E68E909C132}" type="datetimeFigureOut">
              <a:rPr lang="de-AT" smtClean="0"/>
              <a:t>30.10.2025</a:t>
            </a:fld>
            <a:endParaRPr lang="de-AT"/>
          </a:p>
        </p:txBody>
      </p:sp>
      <p:sp>
        <p:nvSpPr>
          <p:cNvPr id="8" name="Footer Placeholder 7">
            <a:extLst>
              <a:ext uri="{FF2B5EF4-FFF2-40B4-BE49-F238E27FC236}">
                <a16:creationId xmlns:a16="http://schemas.microsoft.com/office/drawing/2014/main" id="{47620EBE-0C42-64ED-DECB-B6F72DEF61A2}"/>
              </a:ext>
            </a:extLst>
          </p:cNvPr>
          <p:cNvSpPr>
            <a:spLocks noGrp="1"/>
          </p:cNvSpPr>
          <p:nvPr>
            <p:ph type="ftr" sz="quarter" idx="11"/>
          </p:nvPr>
        </p:nvSpPr>
        <p:spPr/>
        <p:txBody>
          <a:bodyPr/>
          <a:lstStyle/>
          <a:p>
            <a:endParaRPr lang="de-AT"/>
          </a:p>
        </p:txBody>
      </p:sp>
      <p:sp>
        <p:nvSpPr>
          <p:cNvPr id="9" name="Slide Number Placeholder 8">
            <a:extLst>
              <a:ext uri="{FF2B5EF4-FFF2-40B4-BE49-F238E27FC236}">
                <a16:creationId xmlns:a16="http://schemas.microsoft.com/office/drawing/2014/main" id="{8ACBB7AF-2477-9B78-973D-A05DF421C934}"/>
              </a:ext>
            </a:extLst>
          </p:cNvPr>
          <p:cNvSpPr>
            <a:spLocks noGrp="1"/>
          </p:cNvSpPr>
          <p:nvPr>
            <p:ph type="sldNum" sz="quarter" idx="12"/>
          </p:nvPr>
        </p:nvSpPr>
        <p:spPr/>
        <p:txBody>
          <a:bodyPr/>
          <a:lstStyle/>
          <a:p>
            <a:fld id="{6252D63F-9048-47A0-B5DC-2DFA8FEB63CD}" type="slidenum">
              <a:rPr lang="de-AT" smtClean="0"/>
              <a:t>‹#›</a:t>
            </a:fld>
            <a:endParaRPr lang="de-AT"/>
          </a:p>
        </p:txBody>
      </p:sp>
    </p:spTree>
    <p:extLst>
      <p:ext uri="{BB962C8B-B14F-4D97-AF65-F5344CB8AC3E}">
        <p14:creationId xmlns:p14="http://schemas.microsoft.com/office/powerpoint/2010/main" val="45604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E474-9118-7D33-C98E-95C56721FEFF}"/>
              </a:ext>
            </a:extLst>
          </p:cNvPr>
          <p:cNvSpPr>
            <a:spLocks noGrp="1"/>
          </p:cNvSpPr>
          <p:nvPr>
            <p:ph type="title"/>
          </p:nvPr>
        </p:nvSpPr>
        <p:spPr/>
        <p:txBody>
          <a:bodyPr/>
          <a:lstStyle/>
          <a:p>
            <a:r>
              <a:rPr lang="en-US"/>
              <a:t>Click to edit Master title style</a:t>
            </a:r>
            <a:endParaRPr lang="de-AT"/>
          </a:p>
        </p:txBody>
      </p:sp>
      <p:sp>
        <p:nvSpPr>
          <p:cNvPr id="3" name="Date Placeholder 2">
            <a:extLst>
              <a:ext uri="{FF2B5EF4-FFF2-40B4-BE49-F238E27FC236}">
                <a16:creationId xmlns:a16="http://schemas.microsoft.com/office/drawing/2014/main" id="{0A7D549C-1F49-D455-FE04-B519E053BDCC}"/>
              </a:ext>
            </a:extLst>
          </p:cNvPr>
          <p:cNvSpPr>
            <a:spLocks noGrp="1"/>
          </p:cNvSpPr>
          <p:nvPr>
            <p:ph type="dt" sz="half" idx="10"/>
          </p:nvPr>
        </p:nvSpPr>
        <p:spPr/>
        <p:txBody>
          <a:bodyPr/>
          <a:lstStyle/>
          <a:p>
            <a:fld id="{673603C6-1FD4-4AF7-80E9-6E68E909C132}" type="datetimeFigureOut">
              <a:rPr lang="de-AT" smtClean="0"/>
              <a:t>30.10.2025</a:t>
            </a:fld>
            <a:endParaRPr lang="de-AT"/>
          </a:p>
        </p:txBody>
      </p:sp>
      <p:sp>
        <p:nvSpPr>
          <p:cNvPr id="4" name="Footer Placeholder 3">
            <a:extLst>
              <a:ext uri="{FF2B5EF4-FFF2-40B4-BE49-F238E27FC236}">
                <a16:creationId xmlns:a16="http://schemas.microsoft.com/office/drawing/2014/main" id="{55F52D9E-BDA4-2E78-4547-5297CDE691C5}"/>
              </a:ext>
            </a:extLst>
          </p:cNvPr>
          <p:cNvSpPr>
            <a:spLocks noGrp="1"/>
          </p:cNvSpPr>
          <p:nvPr>
            <p:ph type="ftr" sz="quarter" idx="11"/>
          </p:nvPr>
        </p:nvSpPr>
        <p:spPr/>
        <p:txBody>
          <a:bodyPr/>
          <a:lstStyle/>
          <a:p>
            <a:endParaRPr lang="de-AT"/>
          </a:p>
        </p:txBody>
      </p:sp>
      <p:sp>
        <p:nvSpPr>
          <p:cNvPr id="5" name="Slide Number Placeholder 4">
            <a:extLst>
              <a:ext uri="{FF2B5EF4-FFF2-40B4-BE49-F238E27FC236}">
                <a16:creationId xmlns:a16="http://schemas.microsoft.com/office/drawing/2014/main" id="{749C5A06-03E4-262D-9126-7AC478F242B5}"/>
              </a:ext>
            </a:extLst>
          </p:cNvPr>
          <p:cNvSpPr>
            <a:spLocks noGrp="1"/>
          </p:cNvSpPr>
          <p:nvPr>
            <p:ph type="sldNum" sz="quarter" idx="12"/>
          </p:nvPr>
        </p:nvSpPr>
        <p:spPr/>
        <p:txBody>
          <a:bodyPr/>
          <a:lstStyle/>
          <a:p>
            <a:fld id="{6252D63F-9048-47A0-B5DC-2DFA8FEB63CD}" type="slidenum">
              <a:rPr lang="de-AT" smtClean="0"/>
              <a:t>‹#›</a:t>
            </a:fld>
            <a:endParaRPr lang="de-AT"/>
          </a:p>
        </p:txBody>
      </p:sp>
    </p:spTree>
    <p:extLst>
      <p:ext uri="{BB962C8B-B14F-4D97-AF65-F5344CB8AC3E}">
        <p14:creationId xmlns:p14="http://schemas.microsoft.com/office/powerpoint/2010/main" val="193946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87B9A2-2D23-6A6F-D823-D7C030C8EBED}"/>
              </a:ext>
            </a:extLst>
          </p:cNvPr>
          <p:cNvSpPr>
            <a:spLocks noGrp="1"/>
          </p:cNvSpPr>
          <p:nvPr>
            <p:ph type="dt" sz="half" idx="10"/>
          </p:nvPr>
        </p:nvSpPr>
        <p:spPr/>
        <p:txBody>
          <a:bodyPr/>
          <a:lstStyle/>
          <a:p>
            <a:fld id="{673603C6-1FD4-4AF7-80E9-6E68E909C132}" type="datetimeFigureOut">
              <a:rPr lang="de-AT" smtClean="0"/>
              <a:t>30.10.2025</a:t>
            </a:fld>
            <a:endParaRPr lang="de-AT"/>
          </a:p>
        </p:txBody>
      </p:sp>
      <p:sp>
        <p:nvSpPr>
          <p:cNvPr id="3" name="Footer Placeholder 2">
            <a:extLst>
              <a:ext uri="{FF2B5EF4-FFF2-40B4-BE49-F238E27FC236}">
                <a16:creationId xmlns:a16="http://schemas.microsoft.com/office/drawing/2014/main" id="{82BE62AE-C57D-51E6-4B42-95F1650EEB83}"/>
              </a:ext>
            </a:extLst>
          </p:cNvPr>
          <p:cNvSpPr>
            <a:spLocks noGrp="1"/>
          </p:cNvSpPr>
          <p:nvPr>
            <p:ph type="ftr" sz="quarter" idx="11"/>
          </p:nvPr>
        </p:nvSpPr>
        <p:spPr/>
        <p:txBody>
          <a:bodyPr/>
          <a:lstStyle/>
          <a:p>
            <a:endParaRPr lang="de-AT"/>
          </a:p>
        </p:txBody>
      </p:sp>
      <p:sp>
        <p:nvSpPr>
          <p:cNvPr id="4" name="Slide Number Placeholder 3">
            <a:extLst>
              <a:ext uri="{FF2B5EF4-FFF2-40B4-BE49-F238E27FC236}">
                <a16:creationId xmlns:a16="http://schemas.microsoft.com/office/drawing/2014/main" id="{9D673DEA-9395-629E-7676-A1F2B1AB22F9}"/>
              </a:ext>
            </a:extLst>
          </p:cNvPr>
          <p:cNvSpPr>
            <a:spLocks noGrp="1"/>
          </p:cNvSpPr>
          <p:nvPr>
            <p:ph type="sldNum" sz="quarter" idx="12"/>
          </p:nvPr>
        </p:nvSpPr>
        <p:spPr/>
        <p:txBody>
          <a:bodyPr/>
          <a:lstStyle/>
          <a:p>
            <a:fld id="{6252D63F-9048-47A0-B5DC-2DFA8FEB63CD}" type="slidenum">
              <a:rPr lang="de-AT" smtClean="0"/>
              <a:t>‹#›</a:t>
            </a:fld>
            <a:endParaRPr lang="de-AT"/>
          </a:p>
        </p:txBody>
      </p:sp>
    </p:spTree>
    <p:extLst>
      <p:ext uri="{BB962C8B-B14F-4D97-AF65-F5344CB8AC3E}">
        <p14:creationId xmlns:p14="http://schemas.microsoft.com/office/powerpoint/2010/main" val="87491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046BA-140D-C7D8-DC42-FBB53C510A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Content Placeholder 2">
            <a:extLst>
              <a:ext uri="{FF2B5EF4-FFF2-40B4-BE49-F238E27FC236}">
                <a16:creationId xmlns:a16="http://schemas.microsoft.com/office/drawing/2014/main" id="{E9BCB94F-1C45-3465-6213-925F2FB604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 Placeholder 3">
            <a:extLst>
              <a:ext uri="{FF2B5EF4-FFF2-40B4-BE49-F238E27FC236}">
                <a16:creationId xmlns:a16="http://schemas.microsoft.com/office/drawing/2014/main" id="{BB6CE9C9-E905-4C7B-B54E-E5E3BB513C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EEDCDF-A81E-823B-4A3C-942E6028D664}"/>
              </a:ext>
            </a:extLst>
          </p:cNvPr>
          <p:cNvSpPr>
            <a:spLocks noGrp="1"/>
          </p:cNvSpPr>
          <p:nvPr>
            <p:ph type="dt" sz="half" idx="10"/>
          </p:nvPr>
        </p:nvSpPr>
        <p:spPr/>
        <p:txBody>
          <a:bodyPr/>
          <a:lstStyle/>
          <a:p>
            <a:fld id="{673603C6-1FD4-4AF7-80E9-6E68E909C132}" type="datetimeFigureOut">
              <a:rPr lang="de-AT" smtClean="0"/>
              <a:t>30.10.2025</a:t>
            </a:fld>
            <a:endParaRPr lang="de-AT"/>
          </a:p>
        </p:txBody>
      </p:sp>
      <p:sp>
        <p:nvSpPr>
          <p:cNvPr id="6" name="Footer Placeholder 5">
            <a:extLst>
              <a:ext uri="{FF2B5EF4-FFF2-40B4-BE49-F238E27FC236}">
                <a16:creationId xmlns:a16="http://schemas.microsoft.com/office/drawing/2014/main" id="{0AA0EB21-2C03-F012-ACDD-8203C1CC0BEA}"/>
              </a:ext>
            </a:extLst>
          </p:cNvPr>
          <p:cNvSpPr>
            <a:spLocks noGrp="1"/>
          </p:cNvSpPr>
          <p:nvPr>
            <p:ph type="ftr" sz="quarter" idx="11"/>
          </p:nvPr>
        </p:nvSpPr>
        <p:spPr/>
        <p:txBody>
          <a:bodyPr/>
          <a:lstStyle/>
          <a:p>
            <a:endParaRPr lang="de-AT"/>
          </a:p>
        </p:txBody>
      </p:sp>
      <p:sp>
        <p:nvSpPr>
          <p:cNvPr id="7" name="Slide Number Placeholder 6">
            <a:extLst>
              <a:ext uri="{FF2B5EF4-FFF2-40B4-BE49-F238E27FC236}">
                <a16:creationId xmlns:a16="http://schemas.microsoft.com/office/drawing/2014/main" id="{B6667E87-F57E-F37F-0F55-ECC292B6AEA1}"/>
              </a:ext>
            </a:extLst>
          </p:cNvPr>
          <p:cNvSpPr>
            <a:spLocks noGrp="1"/>
          </p:cNvSpPr>
          <p:nvPr>
            <p:ph type="sldNum" sz="quarter" idx="12"/>
          </p:nvPr>
        </p:nvSpPr>
        <p:spPr/>
        <p:txBody>
          <a:bodyPr/>
          <a:lstStyle/>
          <a:p>
            <a:fld id="{6252D63F-9048-47A0-B5DC-2DFA8FEB63CD}" type="slidenum">
              <a:rPr lang="de-AT" smtClean="0"/>
              <a:t>‹#›</a:t>
            </a:fld>
            <a:endParaRPr lang="de-AT"/>
          </a:p>
        </p:txBody>
      </p:sp>
    </p:spTree>
    <p:extLst>
      <p:ext uri="{BB962C8B-B14F-4D97-AF65-F5344CB8AC3E}">
        <p14:creationId xmlns:p14="http://schemas.microsoft.com/office/powerpoint/2010/main" val="497038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B1C5-174F-973B-17C9-351DD6980E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Picture Placeholder 2">
            <a:extLst>
              <a:ext uri="{FF2B5EF4-FFF2-40B4-BE49-F238E27FC236}">
                <a16:creationId xmlns:a16="http://schemas.microsoft.com/office/drawing/2014/main" id="{E5018706-2A2E-493F-2C8B-32C20C9325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 Placeholder 3">
            <a:extLst>
              <a:ext uri="{FF2B5EF4-FFF2-40B4-BE49-F238E27FC236}">
                <a16:creationId xmlns:a16="http://schemas.microsoft.com/office/drawing/2014/main" id="{2347066D-2F6C-63BA-DECB-9159AD836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40B29-83D7-7907-7D9A-F3A8FBE71958}"/>
              </a:ext>
            </a:extLst>
          </p:cNvPr>
          <p:cNvSpPr>
            <a:spLocks noGrp="1"/>
          </p:cNvSpPr>
          <p:nvPr>
            <p:ph type="dt" sz="half" idx="10"/>
          </p:nvPr>
        </p:nvSpPr>
        <p:spPr/>
        <p:txBody>
          <a:bodyPr/>
          <a:lstStyle/>
          <a:p>
            <a:fld id="{673603C6-1FD4-4AF7-80E9-6E68E909C132}" type="datetimeFigureOut">
              <a:rPr lang="de-AT" smtClean="0"/>
              <a:t>30.10.2025</a:t>
            </a:fld>
            <a:endParaRPr lang="de-AT"/>
          </a:p>
        </p:txBody>
      </p:sp>
      <p:sp>
        <p:nvSpPr>
          <p:cNvPr id="6" name="Footer Placeholder 5">
            <a:extLst>
              <a:ext uri="{FF2B5EF4-FFF2-40B4-BE49-F238E27FC236}">
                <a16:creationId xmlns:a16="http://schemas.microsoft.com/office/drawing/2014/main" id="{95E30C01-01D5-A155-882D-8B9573A15B55}"/>
              </a:ext>
            </a:extLst>
          </p:cNvPr>
          <p:cNvSpPr>
            <a:spLocks noGrp="1"/>
          </p:cNvSpPr>
          <p:nvPr>
            <p:ph type="ftr" sz="quarter" idx="11"/>
          </p:nvPr>
        </p:nvSpPr>
        <p:spPr/>
        <p:txBody>
          <a:bodyPr/>
          <a:lstStyle/>
          <a:p>
            <a:endParaRPr lang="de-AT"/>
          </a:p>
        </p:txBody>
      </p:sp>
      <p:sp>
        <p:nvSpPr>
          <p:cNvPr id="7" name="Slide Number Placeholder 6">
            <a:extLst>
              <a:ext uri="{FF2B5EF4-FFF2-40B4-BE49-F238E27FC236}">
                <a16:creationId xmlns:a16="http://schemas.microsoft.com/office/drawing/2014/main" id="{DCBB6BFB-922F-9347-1CCE-4ACA4CEBDD5F}"/>
              </a:ext>
            </a:extLst>
          </p:cNvPr>
          <p:cNvSpPr>
            <a:spLocks noGrp="1"/>
          </p:cNvSpPr>
          <p:nvPr>
            <p:ph type="sldNum" sz="quarter" idx="12"/>
          </p:nvPr>
        </p:nvSpPr>
        <p:spPr/>
        <p:txBody>
          <a:bodyPr/>
          <a:lstStyle/>
          <a:p>
            <a:fld id="{6252D63F-9048-47A0-B5DC-2DFA8FEB63CD}" type="slidenum">
              <a:rPr lang="de-AT" smtClean="0"/>
              <a:t>‹#›</a:t>
            </a:fld>
            <a:endParaRPr lang="de-AT"/>
          </a:p>
        </p:txBody>
      </p:sp>
    </p:spTree>
    <p:extLst>
      <p:ext uri="{BB962C8B-B14F-4D97-AF65-F5344CB8AC3E}">
        <p14:creationId xmlns:p14="http://schemas.microsoft.com/office/powerpoint/2010/main" val="963906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737A43-B492-EA13-937B-1DAFCCC9A9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AT"/>
          </a:p>
        </p:txBody>
      </p:sp>
      <p:sp>
        <p:nvSpPr>
          <p:cNvPr id="3" name="Text Placeholder 2">
            <a:extLst>
              <a:ext uri="{FF2B5EF4-FFF2-40B4-BE49-F238E27FC236}">
                <a16:creationId xmlns:a16="http://schemas.microsoft.com/office/drawing/2014/main" id="{9D2060A5-B220-8828-7A20-5E4194FE6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a:extLst>
              <a:ext uri="{FF2B5EF4-FFF2-40B4-BE49-F238E27FC236}">
                <a16:creationId xmlns:a16="http://schemas.microsoft.com/office/drawing/2014/main" id="{9502AB48-F336-9581-22AD-EC060A8D05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3603C6-1FD4-4AF7-80E9-6E68E909C132}" type="datetimeFigureOut">
              <a:rPr lang="de-AT" smtClean="0"/>
              <a:t>30.10.2025</a:t>
            </a:fld>
            <a:endParaRPr lang="de-AT"/>
          </a:p>
        </p:txBody>
      </p:sp>
      <p:sp>
        <p:nvSpPr>
          <p:cNvPr id="5" name="Footer Placeholder 4">
            <a:extLst>
              <a:ext uri="{FF2B5EF4-FFF2-40B4-BE49-F238E27FC236}">
                <a16:creationId xmlns:a16="http://schemas.microsoft.com/office/drawing/2014/main" id="{336F8460-D573-DE37-7F32-B09E5AFFD7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Slide Number Placeholder 5">
            <a:extLst>
              <a:ext uri="{FF2B5EF4-FFF2-40B4-BE49-F238E27FC236}">
                <a16:creationId xmlns:a16="http://schemas.microsoft.com/office/drawing/2014/main" id="{8D04FD5E-337A-271C-1D3D-922316E61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52D63F-9048-47A0-B5DC-2DFA8FEB63CD}" type="slidenum">
              <a:rPr lang="de-AT" smtClean="0"/>
              <a:t>‹#›</a:t>
            </a:fld>
            <a:endParaRPr lang="de-AT"/>
          </a:p>
        </p:txBody>
      </p:sp>
    </p:spTree>
    <p:extLst>
      <p:ext uri="{BB962C8B-B14F-4D97-AF65-F5344CB8AC3E}">
        <p14:creationId xmlns:p14="http://schemas.microsoft.com/office/powerpoint/2010/main" val="1315421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pd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0.pdf"/><Relationship Id="rId9" Type="http://schemas.openxmlformats.org/officeDocument/2006/relationships/image" Target="../media/image37.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4B0909A-2AA2-1385-0811-36E9402118D0}"/>
              </a:ext>
            </a:extLst>
          </p:cNvPr>
          <p:cNvCxnSpPr/>
          <p:nvPr/>
        </p:nvCxnSpPr>
        <p:spPr>
          <a:xfrm>
            <a:off x="575553" y="3509963"/>
            <a:ext cx="11040894" cy="87549"/>
          </a:xfrm>
          <a:prstGeom prst="line">
            <a:avLst/>
          </a:prstGeom>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42EE2680-11F0-B529-8A8C-0614FA35C102}"/>
              </a:ext>
            </a:extLst>
          </p:cNvPr>
          <p:cNvSpPr txBox="1"/>
          <p:nvPr/>
        </p:nvSpPr>
        <p:spPr>
          <a:xfrm>
            <a:off x="575552" y="382012"/>
            <a:ext cx="5891236" cy="2554545"/>
          </a:xfrm>
          <a:prstGeom prst="rect">
            <a:avLst/>
          </a:prstGeom>
          <a:noFill/>
        </p:spPr>
        <p:txBody>
          <a:bodyPr wrap="square" rtlCol="0">
            <a:spAutoFit/>
          </a:bodyPr>
          <a:lstStyle/>
          <a:p>
            <a:r>
              <a:rPr lang="en-US" sz="3200" b="1" dirty="0">
                <a:latin typeface="Roboto Mono" panose="00000009000000000000" pitchFamily="49" charset="0"/>
                <a:ea typeface="Roboto Mono" panose="00000009000000000000" pitchFamily="49" charset="0"/>
                <a:cs typeface="Roboto Black" panose="02000000000000000000" pitchFamily="2" charset="0"/>
              </a:rPr>
              <a:t>BEAR: Value-First Ontology Engineering Framework for Business Ecosystem Analysis and Representation</a:t>
            </a:r>
            <a:endParaRPr lang="de-AT" sz="3200" b="1" dirty="0">
              <a:latin typeface="Roboto Mono" panose="00000009000000000000" pitchFamily="49" charset="0"/>
              <a:ea typeface="Roboto Mono" panose="00000009000000000000" pitchFamily="49" charset="0"/>
              <a:cs typeface="Roboto Black" panose="02000000000000000000" pitchFamily="2" charset="0"/>
            </a:endParaRPr>
          </a:p>
        </p:txBody>
      </p:sp>
      <p:pic>
        <p:nvPicPr>
          <p:cNvPr id="10" name="Picture 9" descr="A logo for a company">
            <a:extLst>
              <a:ext uri="{FF2B5EF4-FFF2-40B4-BE49-F238E27FC236}">
                <a16:creationId xmlns:a16="http://schemas.microsoft.com/office/drawing/2014/main" id="{EC74ED72-2FEE-50FC-6E54-FC2A42379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111" y="5558733"/>
            <a:ext cx="1967164" cy="1096687"/>
          </a:xfrm>
          <a:prstGeom prst="rect">
            <a:avLst/>
          </a:prstGeom>
        </p:spPr>
      </p:pic>
      <p:pic>
        <p:nvPicPr>
          <p:cNvPr id="11" name="Picture 10" descr="auth_full_en.ai">
            <a:extLst>
              <a:ext uri="{FF2B5EF4-FFF2-40B4-BE49-F238E27FC236}">
                <a16:creationId xmlns:a16="http://schemas.microsoft.com/office/drawing/2014/main" id="{CDE41763-5BCD-3CCD-1299-F6777C221559}"/>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8618113" y="5479954"/>
            <a:ext cx="905997" cy="1166471"/>
          </a:xfrm>
          <a:prstGeom prst="rect">
            <a:avLst/>
          </a:prstGeom>
        </p:spPr>
      </p:pic>
      <p:sp>
        <p:nvSpPr>
          <p:cNvPr id="13" name="TextBox 12">
            <a:extLst>
              <a:ext uri="{FF2B5EF4-FFF2-40B4-BE49-F238E27FC236}">
                <a16:creationId xmlns:a16="http://schemas.microsoft.com/office/drawing/2014/main" id="{A4C366F9-1FBD-77FE-F5BE-4ACD391BE156}"/>
              </a:ext>
            </a:extLst>
          </p:cNvPr>
          <p:cNvSpPr txBox="1"/>
          <p:nvPr/>
        </p:nvSpPr>
        <p:spPr>
          <a:xfrm>
            <a:off x="8282473" y="3636237"/>
            <a:ext cx="3333974" cy="584775"/>
          </a:xfrm>
          <a:prstGeom prst="rect">
            <a:avLst/>
          </a:prstGeom>
          <a:noFill/>
        </p:spPr>
        <p:txBody>
          <a:bodyPr wrap="square" rtlCol="0">
            <a:spAutoFit/>
          </a:bodyPr>
          <a:lstStyle/>
          <a:p>
            <a:pPr algn="r"/>
            <a:r>
              <a:rPr lang="en-US" sz="3200" dirty="0">
                <a:latin typeface="Roboto Mono" panose="00000009000000000000" pitchFamily="49" charset="0"/>
                <a:ea typeface="Roboto Mono" panose="00000009000000000000" pitchFamily="49" charset="0"/>
                <a:cs typeface="Roboto Mono Light" panose="020F0502020204030204" pitchFamily="49" charset="0"/>
              </a:rPr>
              <a:t>Alican T</a:t>
            </a:r>
            <a:r>
              <a:rPr lang="de-AT" sz="3200" dirty="0" err="1">
                <a:latin typeface="Roboto Mono" panose="00000009000000000000" pitchFamily="49" charset="0"/>
                <a:ea typeface="Roboto Mono" panose="00000009000000000000" pitchFamily="49" charset="0"/>
                <a:cs typeface="Roboto Mono Light" panose="020F0502020204030204" pitchFamily="49" charset="0"/>
              </a:rPr>
              <a:t>üzün</a:t>
            </a:r>
            <a:endParaRPr lang="de-AT" sz="3200" dirty="0">
              <a:latin typeface="Roboto Mono" panose="00000009000000000000" pitchFamily="49" charset="0"/>
              <a:ea typeface="Roboto Mono" panose="00000009000000000000" pitchFamily="49" charset="0"/>
              <a:cs typeface="Roboto Mono Light" panose="020F0502020204030204" pitchFamily="49" charset="0"/>
            </a:endParaRPr>
          </a:p>
        </p:txBody>
      </p:sp>
      <p:sp>
        <p:nvSpPr>
          <p:cNvPr id="14" name="TextBox 13">
            <a:extLst>
              <a:ext uri="{FF2B5EF4-FFF2-40B4-BE49-F238E27FC236}">
                <a16:creationId xmlns:a16="http://schemas.microsoft.com/office/drawing/2014/main" id="{8B12445E-71F5-EBF6-AD10-9C2C14D7FD48}"/>
              </a:ext>
            </a:extLst>
          </p:cNvPr>
          <p:cNvSpPr txBox="1"/>
          <p:nvPr/>
        </p:nvSpPr>
        <p:spPr>
          <a:xfrm>
            <a:off x="575552" y="3636237"/>
            <a:ext cx="11502148" cy="2800767"/>
          </a:xfrm>
          <a:prstGeom prst="rect">
            <a:avLst/>
          </a:prstGeom>
          <a:noFill/>
        </p:spPr>
        <p:txBody>
          <a:bodyPr wrap="square" rtlCol="0">
            <a:spAutoFit/>
          </a:bodyPr>
          <a:lstStyle/>
          <a:p>
            <a:r>
              <a:rPr lang="en-US" sz="3200" dirty="0">
                <a:solidFill>
                  <a:schemeClr val="tx1">
                    <a:lumMod val="85000"/>
                    <a:lumOff val="15000"/>
                  </a:schemeClr>
                </a:solidFill>
                <a:latin typeface="Roboto Mono" panose="00000009000000000000" pitchFamily="49" charset="0"/>
                <a:ea typeface="Roboto Mono" panose="00000009000000000000" pitchFamily="49" charset="0"/>
                <a:cs typeface="Roboto" panose="02000000000000000000" pitchFamily="2" charset="0"/>
              </a:rPr>
              <a:t>ISWC 2025</a:t>
            </a:r>
            <a:br>
              <a:rPr lang="en-US" sz="3200" dirty="0">
                <a:solidFill>
                  <a:schemeClr val="tx1">
                    <a:lumMod val="85000"/>
                    <a:lumOff val="15000"/>
                  </a:schemeClr>
                </a:solidFill>
                <a:latin typeface="Roboto Mono" panose="00000009000000000000" pitchFamily="49" charset="0"/>
                <a:ea typeface="Roboto Mono" panose="00000009000000000000" pitchFamily="49" charset="0"/>
                <a:cs typeface="Roboto" panose="02000000000000000000" pitchFamily="2" charset="0"/>
              </a:rPr>
            </a:br>
            <a:r>
              <a:rPr lang="en-US" sz="3200" dirty="0">
                <a:solidFill>
                  <a:schemeClr val="tx1">
                    <a:lumMod val="85000"/>
                    <a:lumOff val="15000"/>
                  </a:schemeClr>
                </a:solidFill>
                <a:latin typeface="Roboto Mono" panose="00000009000000000000" pitchFamily="49" charset="0"/>
                <a:ea typeface="Roboto Mono" panose="00000009000000000000" pitchFamily="49" charset="0"/>
                <a:cs typeface="Roboto" panose="02000000000000000000" pitchFamily="2" charset="0"/>
              </a:rPr>
              <a:t>Workshop: WOP 2025</a:t>
            </a:r>
            <a:endParaRPr lang="de-AT" sz="3200" i="0" dirty="0">
              <a:solidFill>
                <a:schemeClr val="tx1">
                  <a:lumMod val="85000"/>
                  <a:lumOff val="15000"/>
                </a:schemeClr>
              </a:solidFill>
              <a:effectLst/>
              <a:latin typeface="Roboto Mono" panose="00000009000000000000" pitchFamily="49" charset="0"/>
              <a:ea typeface="Roboto Mono" panose="00000009000000000000" pitchFamily="49" charset="0"/>
              <a:cs typeface="Roboto" panose="02000000000000000000" pitchFamily="2" charset="0"/>
            </a:endParaRPr>
          </a:p>
          <a:p>
            <a:r>
              <a:rPr lang="de-AT" sz="2400" dirty="0">
                <a:solidFill>
                  <a:schemeClr val="tx1">
                    <a:lumMod val="85000"/>
                    <a:lumOff val="15000"/>
                  </a:schemeClr>
                </a:solidFill>
                <a:latin typeface="Roboto Mono" panose="00000009000000000000" pitchFamily="49" charset="0"/>
                <a:ea typeface="Roboto Mono" panose="00000009000000000000" pitchFamily="49" charset="0"/>
                <a:cs typeface="Roboto" panose="02000000000000000000" pitchFamily="2" charset="0"/>
              </a:rPr>
              <a:t>Title: </a:t>
            </a:r>
            <a:r>
              <a:rPr lang="en-US" sz="2400" dirty="0">
                <a:solidFill>
                  <a:schemeClr val="tx1">
                    <a:lumMod val="85000"/>
                    <a:lumOff val="15000"/>
                  </a:schemeClr>
                </a:solidFill>
                <a:latin typeface="Roboto Mono" panose="00000009000000000000" pitchFamily="49" charset="0"/>
                <a:ea typeface="Roboto Mono" panose="00000009000000000000" pitchFamily="49" charset="0"/>
                <a:cs typeface="Roboto" panose="02000000000000000000" pitchFamily="2" charset="0"/>
              </a:rPr>
              <a:t>BEAR: Value-First Ontology Engineering Framework for Business Ecosystem Analysis and Representation</a:t>
            </a:r>
            <a:br>
              <a:rPr lang="de-AT" sz="3200" i="0" dirty="0">
                <a:solidFill>
                  <a:schemeClr val="tx1">
                    <a:lumMod val="85000"/>
                    <a:lumOff val="15000"/>
                  </a:schemeClr>
                </a:solidFill>
                <a:effectLst/>
                <a:latin typeface="Roboto Mono" panose="00000009000000000000" pitchFamily="49" charset="0"/>
                <a:ea typeface="Roboto Mono" panose="00000009000000000000" pitchFamily="49" charset="0"/>
                <a:cs typeface="Roboto" panose="02000000000000000000" pitchFamily="2" charset="0"/>
              </a:rPr>
            </a:br>
            <a:br>
              <a:rPr lang="de-AT" sz="3200" i="0" dirty="0">
                <a:solidFill>
                  <a:schemeClr val="tx1">
                    <a:lumMod val="85000"/>
                    <a:lumOff val="15000"/>
                  </a:schemeClr>
                </a:solidFill>
                <a:effectLst/>
                <a:latin typeface="Roboto Mono" panose="00000009000000000000" pitchFamily="49" charset="0"/>
                <a:ea typeface="Roboto Mono" panose="00000009000000000000" pitchFamily="49" charset="0"/>
                <a:cs typeface="Roboto" panose="02000000000000000000" pitchFamily="2" charset="0"/>
              </a:rPr>
            </a:br>
            <a:endParaRPr lang="de-AT" sz="3200" i="0" dirty="0">
              <a:solidFill>
                <a:schemeClr val="tx1">
                  <a:lumMod val="85000"/>
                  <a:lumOff val="15000"/>
                </a:schemeClr>
              </a:solidFill>
              <a:effectLst/>
              <a:latin typeface="Roboto Mono" panose="00000009000000000000" pitchFamily="49" charset="0"/>
              <a:ea typeface="Roboto Mono" panose="00000009000000000000" pitchFamily="49" charset="0"/>
              <a:cs typeface="Roboto" panose="02000000000000000000" pitchFamily="2" charset="0"/>
            </a:endParaRPr>
          </a:p>
        </p:txBody>
      </p:sp>
      <p:pic>
        <p:nvPicPr>
          <p:cNvPr id="3" name="Picture 2" descr="An orange and black logo with white text&#10;&#10;AI-generated content may be incorrect.">
            <a:extLst>
              <a:ext uri="{FF2B5EF4-FFF2-40B4-BE49-F238E27FC236}">
                <a16:creationId xmlns:a16="http://schemas.microsoft.com/office/drawing/2014/main" id="{FA524A7B-A3D7-132A-9139-DB52DB3661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1918" y="5513150"/>
            <a:ext cx="1327938" cy="1131528"/>
          </a:xfrm>
          <a:prstGeom prst="rect">
            <a:avLst/>
          </a:prstGeom>
        </p:spPr>
      </p:pic>
      <p:pic>
        <p:nvPicPr>
          <p:cNvPr id="7" name="Picture 6" descr="A diagram of a diagram&#10;&#10;AI-generated content may be incorrect.">
            <a:extLst>
              <a:ext uri="{FF2B5EF4-FFF2-40B4-BE49-F238E27FC236}">
                <a16:creationId xmlns:a16="http://schemas.microsoft.com/office/drawing/2014/main" id="{441131F3-11BC-725F-AA5B-971F86FB8E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57975" y="517920"/>
            <a:ext cx="5248275" cy="2122286"/>
          </a:xfrm>
          <a:prstGeom prst="rect">
            <a:avLst/>
          </a:prstGeom>
        </p:spPr>
      </p:pic>
    </p:spTree>
    <p:extLst>
      <p:ext uri="{BB962C8B-B14F-4D97-AF65-F5344CB8AC3E}">
        <p14:creationId xmlns:p14="http://schemas.microsoft.com/office/powerpoint/2010/main" val="2144968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B8E96-2F36-A05C-11D2-2E2E9E51FB30}"/>
            </a:ext>
          </a:extLst>
        </p:cNvPr>
        <p:cNvGrpSpPr/>
        <p:nvPr/>
      </p:nvGrpSpPr>
      <p:grpSpPr>
        <a:xfrm>
          <a:off x="0" y="0"/>
          <a:ext cx="0" cy="0"/>
          <a:chOff x="0" y="0"/>
          <a:chExt cx="0" cy="0"/>
        </a:xfrm>
      </p:grpSpPr>
      <p:pic>
        <p:nvPicPr>
          <p:cNvPr id="3" name="Picture 2" descr="A diagram of a company's financial system&#10;&#10;AI-generated content may be incorrect.">
            <a:extLst>
              <a:ext uri="{FF2B5EF4-FFF2-40B4-BE49-F238E27FC236}">
                <a16:creationId xmlns:a16="http://schemas.microsoft.com/office/drawing/2014/main" id="{906AD74D-D923-71A6-F870-8CD8232B1486}"/>
              </a:ext>
            </a:extLst>
          </p:cNvPr>
          <p:cNvPicPr>
            <a:picLocks noChangeAspect="1"/>
          </p:cNvPicPr>
          <p:nvPr/>
        </p:nvPicPr>
        <p:blipFill>
          <a:blip r:embed="rId3">
            <a:extLst>
              <a:ext uri="{28A0092B-C50C-407E-A947-70E740481C1C}">
                <a14:useLocalDpi xmlns:a14="http://schemas.microsoft.com/office/drawing/2010/main" val="0"/>
              </a:ext>
            </a:extLst>
          </a:blip>
          <a:srcRect t="15162" b="40690"/>
          <a:stretch>
            <a:fillRect/>
          </a:stretch>
        </p:blipFill>
        <p:spPr>
          <a:xfrm>
            <a:off x="20" y="1282"/>
            <a:ext cx="12191980" cy="6856718"/>
          </a:xfrm>
          <a:prstGeom prst="rect">
            <a:avLst/>
          </a:prstGeom>
        </p:spPr>
      </p:pic>
      <p:sp>
        <p:nvSpPr>
          <p:cNvPr id="4" name="Arrow: Right 3">
            <a:extLst>
              <a:ext uri="{FF2B5EF4-FFF2-40B4-BE49-F238E27FC236}">
                <a16:creationId xmlns:a16="http://schemas.microsoft.com/office/drawing/2014/main" id="{69D13A54-5083-7EAB-9523-C99FD9EDF25C}"/>
              </a:ext>
            </a:extLst>
          </p:cNvPr>
          <p:cNvSpPr/>
          <p:nvPr/>
        </p:nvSpPr>
        <p:spPr>
          <a:xfrm>
            <a:off x="4486275" y="3000375"/>
            <a:ext cx="1781175" cy="6477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31470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CB1499F3-0D48-C953-D504-2867048EEFD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E9E6CF4-BD67-E7D9-5903-325EF23CABA1}"/>
              </a:ext>
            </a:extLst>
          </p:cNvPr>
          <p:cNvSpPr txBox="1"/>
          <p:nvPr/>
        </p:nvSpPr>
        <p:spPr>
          <a:xfrm>
            <a:off x="3205959" y="2705725"/>
            <a:ext cx="5780081" cy="1446550"/>
          </a:xfrm>
          <a:prstGeom prst="rect">
            <a:avLst/>
          </a:prstGeom>
          <a:noFill/>
        </p:spPr>
        <p:txBody>
          <a:bodyPr wrap="square" rtlCol="0">
            <a:spAutoFit/>
          </a:bodyPr>
          <a:lstStyle/>
          <a:p>
            <a:r>
              <a:rPr lang="en-US" sz="8800" b="1" dirty="0">
                <a:solidFill>
                  <a:schemeClr val="bg1"/>
                </a:solidFill>
                <a:latin typeface="Roboto Mono"/>
                <a:ea typeface="Roboto Mono"/>
                <a:sym typeface="Arial"/>
              </a:rPr>
              <a:t>Solution</a:t>
            </a:r>
            <a:endParaRPr lang="de-AT" sz="8800" b="1" dirty="0">
              <a:solidFill>
                <a:schemeClr val="bg1"/>
              </a:solidFill>
              <a:latin typeface="Roboto Mono"/>
              <a:ea typeface="Roboto Mono"/>
              <a:sym typeface="Arial"/>
            </a:endParaRPr>
          </a:p>
        </p:txBody>
      </p:sp>
    </p:spTree>
    <p:extLst>
      <p:ext uri="{BB962C8B-B14F-4D97-AF65-F5344CB8AC3E}">
        <p14:creationId xmlns:p14="http://schemas.microsoft.com/office/powerpoint/2010/main" val="199986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76946-FFF4-897B-3DF2-54970A567C2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3DD4457-AA87-441B-04AA-DBC1B8067326}"/>
              </a:ext>
            </a:extLst>
          </p:cNvPr>
          <p:cNvSpPr txBox="1"/>
          <p:nvPr/>
        </p:nvSpPr>
        <p:spPr>
          <a:xfrm>
            <a:off x="657225" y="3013501"/>
            <a:ext cx="10877550" cy="830997"/>
          </a:xfrm>
          <a:prstGeom prst="rect">
            <a:avLst/>
          </a:prstGeom>
          <a:noFill/>
        </p:spPr>
        <p:txBody>
          <a:bodyPr wrap="square" rtlCol="0">
            <a:spAutoFit/>
          </a:bodyPr>
          <a:lstStyle/>
          <a:p>
            <a:r>
              <a:rPr lang="en-US" sz="4800" b="1" dirty="0">
                <a:latin typeface="Roboto Mono"/>
                <a:ea typeface="Roboto Mono"/>
                <a:sym typeface="Arial"/>
              </a:rPr>
              <a:t>Good Old Ontology Engineering</a:t>
            </a:r>
            <a:endParaRPr lang="de-AT" sz="4800" b="1" dirty="0">
              <a:latin typeface="Roboto Mono"/>
              <a:ea typeface="Roboto Mono"/>
              <a:sym typeface="Arial"/>
            </a:endParaRPr>
          </a:p>
        </p:txBody>
      </p:sp>
    </p:spTree>
    <p:extLst>
      <p:ext uri="{BB962C8B-B14F-4D97-AF65-F5344CB8AC3E}">
        <p14:creationId xmlns:p14="http://schemas.microsoft.com/office/powerpoint/2010/main" val="2729048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51046-026C-DB36-2183-DE6CA75435E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5DDF902-CD94-969F-F827-78E18C10D909}"/>
              </a:ext>
            </a:extLst>
          </p:cNvPr>
          <p:cNvPicPr>
            <a:picLocks noChangeAspect="1"/>
          </p:cNvPicPr>
          <p:nvPr/>
        </p:nvPicPr>
        <p:blipFill>
          <a:blip r:embed="rId3"/>
          <a:stretch>
            <a:fillRect/>
          </a:stretch>
        </p:blipFill>
        <p:spPr>
          <a:xfrm>
            <a:off x="422557" y="619760"/>
            <a:ext cx="5673443" cy="4277360"/>
          </a:xfrm>
          <a:prstGeom prst="rect">
            <a:avLst/>
          </a:prstGeom>
        </p:spPr>
      </p:pic>
    </p:spTree>
    <p:extLst>
      <p:ext uri="{BB962C8B-B14F-4D97-AF65-F5344CB8AC3E}">
        <p14:creationId xmlns:p14="http://schemas.microsoft.com/office/powerpoint/2010/main" val="81891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A1669-EC7E-431A-2FF2-4E901D5CB97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B80D22B-4710-9DDE-7E6C-5AE53E355B95}"/>
              </a:ext>
            </a:extLst>
          </p:cNvPr>
          <p:cNvPicPr>
            <a:picLocks noChangeAspect="1"/>
          </p:cNvPicPr>
          <p:nvPr/>
        </p:nvPicPr>
        <p:blipFill>
          <a:blip r:embed="rId3"/>
          <a:stretch>
            <a:fillRect/>
          </a:stretch>
        </p:blipFill>
        <p:spPr>
          <a:xfrm>
            <a:off x="422557" y="619760"/>
            <a:ext cx="5673443" cy="4277360"/>
          </a:xfrm>
          <a:prstGeom prst="rect">
            <a:avLst/>
          </a:prstGeom>
        </p:spPr>
      </p:pic>
      <p:pic>
        <p:nvPicPr>
          <p:cNvPr id="3" name="Picture 2">
            <a:extLst>
              <a:ext uri="{FF2B5EF4-FFF2-40B4-BE49-F238E27FC236}">
                <a16:creationId xmlns:a16="http://schemas.microsoft.com/office/drawing/2014/main" id="{F479D5FF-C6FB-2C76-4613-B7F10CE0C20F}"/>
              </a:ext>
            </a:extLst>
          </p:cNvPr>
          <p:cNvPicPr>
            <a:picLocks noChangeAspect="1"/>
          </p:cNvPicPr>
          <p:nvPr/>
        </p:nvPicPr>
        <p:blipFill>
          <a:blip r:embed="rId4"/>
          <a:stretch>
            <a:fillRect/>
          </a:stretch>
        </p:blipFill>
        <p:spPr>
          <a:xfrm>
            <a:off x="6614715" y="985411"/>
            <a:ext cx="5154728" cy="4125069"/>
          </a:xfrm>
          <a:prstGeom prst="rect">
            <a:avLst/>
          </a:prstGeom>
        </p:spPr>
      </p:pic>
    </p:spTree>
    <p:extLst>
      <p:ext uri="{BB962C8B-B14F-4D97-AF65-F5344CB8AC3E}">
        <p14:creationId xmlns:p14="http://schemas.microsoft.com/office/powerpoint/2010/main" val="1118310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14D75-87EC-301C-2E2E-6E4BD265991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EA3B399-1EBF-961C-DAA2-F3705D985E59}"/>
              </a:ext>
            </a:extLst>
          </p:cNvPr>
          <p:cNvPicPr>
            <a:picLocks noChangeAspect="1"/>
          </p:cNvPicPr>
          <p:nvPr/>
        </p:nvPicPr>
        <p:blipFill>
          <a:blip r:embed="rId3"/>
          <a:stretch>
            <a:fillRect/>
          </a:stretch>
        </p:blipFill>
        <p:spPr>
          <a:xfrm>
            <a:off x="422557" y="619760"/>
            <a:ext cx="5673443" cy="4277360"/>
          </a:xfrm>
          <a:prstGeom prst="rect">
            <a:avLst/>
          </a:prstGeom>
        </p:spPr>
      </p:pic>
      <p:pic>
        <p:nvPicPr>
          <p:cNvPr id="3" name="Picture 2">
            <a:extLst>
              <a:ext uri="{FF2B5EF4-FFF2-40B4-BE49-F238E27FC236}">
                <a16:creationId xmlns:a16="http://schemas.microsoft.com/office/drawing/2014/main" id="{3DD4A8D6-BB04-7981-8B18-2CEB08C106A0}"/>
              </a:ext>
            </a:extLst>
          </p:cNvPr>
          <p:cNvPicPr>
            <a:picLocks noChangeAspect="1"/>
          </p:cNvPicPr>
          <p:nvPr/>
        </p:nvPicPr>
        <p:blipFill>
          <a:blip r:embed="rId4"/>
          <a:stretch>
            <a:fillRect/>
          </a:stretch>
        </p:blipFill>
        <p:spPr>
          <a:xfrm>
            <a:off x="6614715" y="985411"/>
            <a:ext cx="5154728" cy="4125069"/>
          </a:xfrm>
          <a:prstGeom prst="rect">
            <a:avLst/>
          </a:prstGeom>
        </p:spPr>
      </p:pic>
      <p:pic>
        <p:nvPicPr>
          <p:cNvPr id="4" name="Picture 3">
            <a:extLst>
              <a:ext uri="{FF2B5EF4-FFF2-40B4-BE49-F238E27FC236}">
                <a16:creationId xmlns:a16="http://schemas.microsoft.com/office/drawing/2014/main" id="{514EF08A-92D7-4A2A-2E48-AF44E094832F}"/>
              </a:ext>
            </a:extLst>
          </p:cNvPr>
          <p:cNvPicPr>
            <a:picLocks noChangeAspect="1"/>
          </p:cNvPicPr>
          <p:nvPr/>
        </p:nvPicPr>
        <p:blipFill>
          <a:blip r:embed="rId5"/>
          <a:stretch>
            <a:fillRect/>
          </a:stretch>
        </p:blipFill>
        <p:spPr>
          <a:xfrm>
            <a:off x="3956316" y="1461052"/>
            <a:ext cx="4798084" cy="4411537"/>
          </a:xfrm>
          <a:prstGeom prst="rect">
            <a:avLst/>
          </a:prstGeom>
        </p:spPr>
      </p:pic>
    </p:spTree>
    <p:extLst>
      <p:ext uri="{BB962C8B-B14F-4D97-AF65-F5344CB8AC3E}">
        <p14:creationId xmlns:p14="http://schemas.microsoft.com/office/powerpoint/2010/main" val="50603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8F5C7-FC31-B5BD-5F0F-941F5A447D1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EA069D5-44A7-A5CB-4964-FED870680E02}"/>
              </a:ext>
            </a:extLst>
          </p:cNvPr>
          <p:cNvPicPr>
            <a:picLocks noChangeAspect="1"/>
          </p:cNvPicPr>
          <p:nvPr/>
        </p:nvPicPr>
        <p:blipFill>
          <a:blip r:embed="rId3"/>
          <a:stretch>
            <a:fillRect/>
          </a:stretch>
        </p:blipFill>
        <p:spPr>
          <a:xfrm>
            <a:off x="422557" y="619760"/>
            <a:ext cx="5673443" cy="4277360"/>
          </a:xfrm>
          <a:prstGeom prst="rect">
            <a:avLst/>
          </a:prstGeom>
        </p:spPr>
      </p:pic>
      <p:pic>
        <p:nvPicPr>
          <p:cNvPr id="3" name="Picture 2">
            <a:extLst>
              <a:ext uri="{FF2B5EF4-FFF2-40B4-BE49-F238E27FC236}">
                <a16:creationId xmlns:a16="http://schemas.microsoft.com/office/drawing/2014/main" id="{4654E314-F0D6-6549-0498-DECA098CBEE5}"/>
              </a:ext>
            </a:extLst>
          </p:cNvPr>
          <p:cNvPicPr>
            <a:picLocks noChangeAspect="1"/>
          </p:cNvPicPr>
          <p:nvPr/>
        </p:nvPicPr>
        <p:blipFill>
          <a:blip r:embed="rId4"/>
          <a:stretch>
            <a:fillRect/>
          </a:stretch>
        </p:blipFill>
        <p:spPr>
          <a:xfrm>
            <a:off x="6614715" y="985411"/>
            <a:ext cx="5154728" cy="4125069"/>
          </a:xfrm>
          <a:prstGeom prst="rect">
            <a:avLst/>
          </a:prstGeom>
        </p:spPr>
      </p:pic>
      <p:pic>
        <p:nvPicPr>
          <p:cNvPr id="4" name="Picture 3">
            <a:extLst>
              <a:ext uri="{FF2B5EF4-FFF2-40B4-BE49-F238E27FC236}">
                <a16:creationId xmlns:a16="http://schemas.microsoft.com/office/drawing/2014/main" id="{AFB80EE8-4ED1-5498-D8CD-2F51BFB16F72}"/>
              </a:ext>
            </a:extLst>
          </p:cNvPr>
          <p:cNvPicPr>
            <a:picLocks noChangeAspect="1"/>
          </p:cNvPicPr>
          <p:nvPr/>
        </p:nvPicPr>
        <p:blipFill>
          <a:blip r:embed="rId5"/>
          <a:stretch>
            <a:fillRect/>
          </a:stretch>
        </p:blipFill>
        <p:spPr>
          <a:xfrm>
            <a:off x="3956316" y="1461052"/>
            <a:ext cx="4798084" cy="4411537"/>
          </a:xfrm>
          <a:prstGeom prst="rect">
            <a:avLst/>
          </a:prstGeom>
        </p:spPr>
      </p:pic>
      <p:pic>
        <p:nvPicPr>
          <p:cNvPr id="7" name="Picture 6">
            <a:extLst>
              <a:ext uri="{FF2B5EF4-FFF2-40B4-BE49-F238E27FC236}">
                <a16:creationId xmlns:a16="http://schemas.microsoft.com/office/drawing/2014/main" id="{AAAAA7B0-127D-DF29-07C0-2B34FC840B4F}"/>
              </a:ext>
            </a:extLst>
          </p:cNvPr>
          <p:cNvPicPr>
            <a:picLocks noChangeAspect="1"/>
          </p:cNvPicPr>
          <p:nvPr/>
        </p:nvPicPr>
        <p:blipFill>
          <a:blip r:embed="rId6"/>
          <a:stretch>
            <a:fillRect/>
          </a:stretch>
        </p:blipFill>
        <p:spPr>
          <a:xfrm>
            <a:off x="548332" y="2357011"/>
            <a:ext cx="5079860" cy="4125069"/>
          </a:xfrm>
          <a:prstGeom prst="rect">
            <a:avLst/>
          </a:prstGeom>
        </p:spPr>
      </p:pic>
    </p:spTree>
    <p:extLst>
      <p:ext uri="{BB962C8B-B14F-4D97-AF65-F5344CB8AC3E}">
        <p14:creationId xmlns:p14="http://schemas.microsoft.com/office/powerpoint/2010/main" val="196205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DDCF-607F-1339-CA5B-65D5037077C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E586CFE-FBF4-611B-48BD-142BE6CDD2EE}"/>
              </a:ext>
            </a:extLst>
          </p:cNvPr>
          <p:cNvPicPr>
            <a:picLocks noChangeAspect="1"/>
          </p:cNvPicPr>
          <p:nvPr/>
        </p:nvPicPr>
        <p:blipFill>
          <a:blip r:embed="rId3"/>
          <a:stretch>
            <a:fillRect/>
          </a:stretch>
        </p:blipFill>
        <p:spPr>
          <a:xfrm>
            <a:off x="422557" y="619760"/>
            <a:ext cx="5673443" cy="4277360"/>
          </a:xfrm>
          <a:prstGeom prst="rect">
            <a:avLst/>
          </a:prstGeom>
        </p:spPr>
      </p:pic>
      <p:pic>
        <p:nvPicPr>
          <p:cNvPr id="3" name="Picture 2">
            <a:extLst>
              <a:ext uri="{FF2B5EF4-FFF2-40B4-BE49-F238E27FC236}">
                <a16:creationId xmlns:a16="http://schemas.microsoft.com/office/drawing/2014/main" id="{C3D9E108-9746-D655-6444-5DD64F6B5B4A}"/>
              </a:ext>
            </a:extLst>
          </p:cNvPr>
          <p:cNvPicPr>
            <a:picLocks noChangeAspect="1"/>
          </p:cNvPicPr>
          <p:nvPr/>
        </p:nvPicPr>
        <p:blipFill>
          <a:blip r:embed="rId4"/>
          <a:stretch>
            <a:fillRect/>
          </a:stretch>
        </p:blipFill>
        <p:spPr>
          <a:xfrm>
            <a:off x="6614715" y="985411"/>
            <a:ext cx="5154728" cy="4125069"/>
          </a:xfrm>
          <a:prstGeom prst="rect">
            <a:avLst/>
          </a:prstGeom>
        </p:spPr>
      </p:pic>
      <p:pic>
        <p:nvPicPr>
          <p:cNvPr id="4" name="Picture 3">
            <a:extLst>
              <a:ext uri="{FF2B5EF4-FFF2-40B4-BE49-F238E27FC236}">
                <a16:creationId xmlns:a16="http://schemas.microsoft.com/office/drawing/2014/main" id="{493B6835-5FF7-0E2F-16C7-07AD587423F4}"/>
              </a:ext>
            </a:extLst>
          </p:cNvPr>
          <p:cNvPicPr>
            <a:picLocks noChangeAspect="1"/>
          </p:cNvPicPr>
          <p:nvPr/>
        </p:nvPicPr>
        <p:blipFill>
          <a:blip r:embed="rId5"/>
          <a:stretch>
            <a:fillRect/>
          </a:stretch>
        </p:blipFill>
        <p:spPr>
          <a:xfrm>
            <a:off x="3956316" y="1461052"/>
            <a:ext cx="4798084" cy="4411537"/>
          </a:xfrm>
          <a:prstGeom prst="rect">
            <a:avLst/>
          </a:prstGeom>
        </p:spPr>
      </p:pic>
      <p:pic>
        <p:nvPicPr>
          <p:cNvPr id="7" name="Picture 6">
            <a:extLst>
              <a:ext uri="{FF2B5EF4-FFF2-40B4-BE49-F238E27FC236}">
                <a16:creationId xmlns:a16="http://schemas.microsoft.com/office/drawing/2014/main" id="{93365664-41DD-F3FF-3C1D-32CC124B637B}"/>
              </a:ext>
            </a:extLst>
          </p:cNvPr>
          <p:cNvPicPr>
            <a:picLocks noChangeAspect="1"/>
          </p:cNvPicPr>
          <p:nvPr/>
        </p:nvPicPr>
        <p:blipFill>
          <a:blip r:embed="rId6"/>
          <a:stretch>
            <a:fillRect/>
          </a:stretch>
        </p:blipFill>
        <p:spPr>
          <a:xfrm>
            <a:off x="548332" y="2357011"/>
            <a:ext cx="5079860" cy="4125069"/>
          </a:xfrm>
          <a:prstGeom prst="rect">
            <a:avLst/>
          </a:prstGeom>
        </p:spPr>
      </p:pic>
      <p:pic>
        <p:nvPicPr>
          <p:cNvPr id="6" name="Picture 5">
            <a:extLst>
              <a:ext uri="{FF2B5EF4-FFF2-40B4-BE49-F238E27FC236}">
                <a16:creationId xmlns:a16="http://schemas.microsoft.com/office/drawing/2014/main" id="{605AB5F0-52E1-A0C7-ADF3-A3066731AA4E}"/>
              </a:ext>
            </a:extLst>
          </p:cNvPr>
          <p:cNvPicPr>
            <a:picLocks noChangeAspect="1"/>
          </p:cNvPicPr>
          <p:nvPr/>
        </p:nvPicPr>
        <p:blipFill>
          <a:blip r:embed="rId7"/>
          <a:stretch>
            <a:fillRect/>
          </a:stretch>
        </p:blipFill>
        <p:spPr>
          <a:xfrm>
            <a:off x="8109408" y="2218463"/>
            <a:ext cx="3534260" cy="3958872"/>
          </a:xfrm>
          <a:prstGeom prst="rect">
            <a:avLst/>
          </a:prstGeom>
        </p:spPr>
      </p:pic>
    </p:spTree>
    <p:extLst>
      <p:ext uri="{BB962C8B-B14F-4D97-AF65-F5344CB8AC3E}">
        <p14:creationId xmlns:p14="http://schemas.microsoft.com/office/powerpoint/2010/main" val="6199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2D0A4-91E7-B1EC-B2E2-B191FC3B1BD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6F99EBC-9603-0623-1290-6CF1AA35498B}"/>
              </a:ext>
            </a:extLst>
          </p:cNvPr>
          <p:cNvPicPr>
            <a:picLocks noChangeAspect="1"/>
          </p:cNvPicPr>
          <p:nvPr/>
        </p:nvPicPr>
        <p:blipFill>
          <a:blip r:embed="rId3"/>
          <a:stretch>
            <a:fillRect/>
          </a:stretch>
        </p:blipFill>
        <p:spPr>
          <a:xfrm>
            <a:off x="422557" y="619760"/>
            <a:ext cx="5673443" cy="4277360"/>
          </a:xfrm>
          <a:prstGeom prst="rect">
            <a:avLst/>
          </a:prstGeom>
        </p:spPr>
      </p:pic>
      <p:pic>
        <p:nvPicPr>
          <p:cNvPr id="3" name="Picture 2">
            <a:extLst>
              <a:ext uri="{FF2B5EF4-FFF2-40B4-BE49-F238E27FC236}">
                <a16:creationId xmlns:a16="http://schemas.microsoft.com/office/drawing/2014/main" id="{B36A8843-A178-FC1C-7C5D-8846637BD47E}"/>
              </a:ext>
            </a:extLst>
          </p:cNvPr>
          <p:cNvPicPr>
            <a:picLocks noChangeAspect="1"/>
          </p:cNvPicPr>
          <p:nvPr/>
        </p:nvPicPr>
        <p:blipFill>
          <a:blip r:embed="rId4"/>
          <a:stretch>
            <a:fillRect/>
          </a:stretch>
        </p:blipFill>
        <p:spPr>
          <a:xfrm>
            <a:off x="6614715" y="985411"/>
            <a:ext cx="5154728" cy="4125069"/>
          </a:xfrm>
          <a:prstGeom prst="rect">
            <a:avLst/>
          </a:prstGeom>
        </p:spPr>
      </p:pic>
      <p:pic>
        <p:nvPicPr>
          <p:cNvPr id="4" name="Picture 3">
            <a:extLst>
              <a:ext uri="{FF2B5EF4-FFF2-40B4-BE49-F238E27FC236}">
                <a16:creationId xmlns:a16="http://schemas.microsoft.com/office/drawing/2014/main" id="{3E425167-8CCB-3E01-73FF-A1DAFC30015E}"/>
              </a:ext>
            </a:extLst>
          </p:cNvPr>
          <p:cNvPicPr>
            <a:picLocks noChangeAspect="1"/>
          </p:cNvPicPr>
          <p:nvPr/>
        </p:nvPicPr>
        <p:blipFill>
          <a:blip r:embed="rId5"/>
          <a:stretch>
            <a:fillRect/>
          </a:stretch>
        </p:blipFill>
        <p:spPr>
          <a:xfrm>
            <a:off x="3956316" y="1461052"/>
            <a:ext cx="4798084" cy="4411537"/>
          </a:xfrm>
          <a:prstGeom prst="rect">
            <a:avLst/>
          </a:prstGeom>
        </p:spPr>
      </p:pic>
      <p:pic>
        <p:nvPicPr>
          <p:cNvPr id="7" name="Picture 6">
            <a:extLst>
              <a:ext uri="{FF2B5EF4-FFF2-40B4-BE49-F238E27FC236}">
                <a16:creationId xmlns:a16="http://schemas.microsoft.com/office/drawing/2014/main" id="{C1A8A6CB-F35F-CBA4-26D2-142B75A192AB}"/>
              </a:ext>
            </a:extLst>
          </p:cNvPr>
          <p:cNvPicPr>
            <a:picLocks noChangeAspect="1"/>
          </p:cNvPicPr>
          <p:nvPr/>
        </p:nvPicPr>
        <p:blipFill>
          <a:blip r:embed="rId6"/>
          <a:stretch>
            <a:fillRect/>
          </a:stretch>
        </p:blipFill>
        <p:spPr>
          <a:xfrm>
            <a:off x="548332" y="2357011"/>
            <a:ext cx="5079860" cy="4125069"/>
          </a:xfrm>
          <a:prstGeom prst="rect">
            <a:avLst/>
          </a:prstGeom>
        </p:spPr>
      </p:pic>
      <p:pic>
        <p:nvPicPr>
          <p:cNvPr id="6" name="Picture 5">
            <a:extLst>
              <a:ext uri="{FF2B5EF4-FFF2-40B4-BE49-F238E27FC236}">
                <a16:creationId xmlns:a16="http://schemas.microsoft.com/office/drawing/2014/main" id="{3BA82F51-5008-A12A-53BD-A576703B96FB}"/>
              </a:ext>
            </a:extLst>
          </p:cNvPr>
          <p:cNvPicPr>
            <a:picLocks noChangeAspect="1"/>
          </p:cNvPicPr>
          <p:nvPr/>
        </p:nvPicPr>
        <p:blipFill>
          <a:blip r:embed="rId7"/>
          <a:stretch>
            <a:fillRect/>
          </a:stretch>
        </p:blipFill>
        <p:spPr>
          <a:xfrm>
            <a:off x="8109408" y="2218463"/>
            <a:ext cx="3534260" cy="3958872"/>
          </a:xfrm>
          <a:prstGeom prst="rect">
            <a:avLst/>
          </a:prstGeom>
        </p:spPr>
      </p:pic>
      <p:pic>
        <p:nvPicPr>
          <p:cNvPr id="8" name="Picture 7">
            <a:extLst>
              <a:ext uri="{FF2B5EF4-FFF2-40B4-BE49-F238E27FC236}">
                <a16:creationId xmlns:a16="http://schemas.microsoft.com/office/drawing/2014/main" id="{12BD49BC-50A2-EC41-1ABF-571E8EC2428D}"/>
              </a:ext>
            </a:extLst>
          </p:cNvPr>
          <p:cNvPicPr>
            <a:picLocks noChangeAspect="1"/>
          </p:cNvPicPr>
          <p:nvPr/>
        </p:nvPicPr>
        <p:blipFill>
          <a:blip r:embed="rId8"/>
          <a:stretch>
            <a:fillRect/>
          </a:stretch>
        </p:blipFill>
        <p:spPr>
          <a:xfrm>
            <a:off x="3356980" y="2980940"/>
            <a:ext cx="8510341" cy="3463150"/>
          </a:xfrm>
          <a:prstGeom prst="rect">
            <a:avLst/>
          </a:prstGeom>
        </p:spPr>
      </p:pic>
    </p:spTree>
    <p:extLst>
      <p:ext uri="{BB962C8B-B14F-4D97-AF65-F5344CB8AC3E}">
        <p14:creationId xmlns:p14="http://schemas.microsoft.com/office/powerpoint/2010/main" val="128607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8B566-6B1D-25AD-8CD4-4BAF41368D2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CAE6F97-280B-302C-9EC1-1E76EFA8ECA1}"/>
              </a:ext>
            </a:extLst>
          </p:cNvPr>
          <p:cNvPicPr>
            <a:picLocks noChangeAspect="1"/>
          </p:cNvPicPr>
          <p:nvPr/>
        </p:nvPicPr>
        <p:blipFill>
          <a:blip r:embed="rId3"/>
          <a:stretch>
            <a:fillRect/>
          </a:stretch>
        </p:blipFill>
        <p:spPr>
          <a:xfrm>
            <a:off x="422557" y="619760"/>
            <a:ext cx="5673443" cy="4277360"/>
          </a:xfrm>
          <a:prstGeom prst="rect">
            <a:avLst/>
          </a:prstGeom>
        </p:spPr>
      </p:pic>
      <p:pic>
        <p:nvPicPr>
          <p:cNvPr id="3" name="Picture 2">
            <a:extLst>
              <a:ext uri="{FF2B5EF4-FFF2-40B4-BE49-F238E27FC236}">
                <a16:creationId xmlns:a16="http://schemas.microsoft.com/office/drawing/2014/main" id="{31E632FD-AB0A-EFEC-3B99-3C1773F730B3}"/>
              </a:ext>
            </a:extLst>
          </p:cNvPr>
          <p:cNvPicPr>
            <a:picLocks noChangeAspect="1"/>
          </p:cNvPicPr>
          <p:nvPr/>
        </p:nvPicPr>
        <p:blipFill>
          <a:blip r:embed="rId4"/>
          <a:stretch>
            <a:fillRect/>
          </a:stretch>
        </p:blipFill>
        <p:spPr>
          <a:xfrm>
            <a:off x="6614715" y="985411"/>
            <a:ext cx="5154728" cy="4125069"/>
          </a:xfrm>
          <a:prstGeom prst="rect">
            <a:avLst/>
          </a:prstGeom>
        </p:spPr>
      </p:pic>
      <p:pic>
        <p:nvPicPr>
          <p:cNvPr id="4" name="Picture 3">
            <a:extLst>
              <a:ext uri="{FF2B5EF4-FFF2-40B4-BE49-F238E27FC236}">
                <a16:creationId xmlns:a16="http://schemas.microsoft.com/office/drawing/2014/main" id="{D9B53113-6D10-16B6-7880-BD06EC748F56}"/>
              </a:ext>
            </a:extLst>
          </p:cNvPr>
          <p:cNvPicPr>
            <a:picLocks noChangeAspect="1"/>
          </p:cNvPicPr>
          <p:nvPr/>
        </p:nvPicPr>
        <p:blipFill>
          <a:blip r:embed="rId5"/>
          <a:stretch>
            <a:fillRect/>
          </a:stretch>
        </p:blipFill>
        <p:spPr>
          <a:xfrm>
            <a:off x="3956316" y="1461052"/>
            <a:ext cx="4798084" cy="4411537"/>
          </a:xfrm>
          <a:prstGeom prst="rect">
            <a:avLst/>
          </a:prstGeom>
        </p:spPr>
      </p:pic>
      <p:pic>
        <p:nvPicPr>
          <p:cNvPr id="7" name="Picture 6">
            <a:extLst>
              <a:ext uri="{FF2B5EF4-FFF2-40B4-BE49-F238E27FC236}">
                <a16:creationId xmlns:a16="http://schemas.microsoft.com/office/drawing/2014/main" id="{7AA406BE-B15B-842C-1FA0-A830655A3236}"/>
              </a:ext>
            </a:extLst>
          </p:cNvPr>
          <p:cNvPicPr>
            <a:picLocks noChangeAspect="1"/>
          </p:cNvPicPr>
          <p:nvPr/>
        </p:nvPicPr>
        <p:blipFill>
          <a:blip r:embed="rId6"/>
          <a:stretch>
            <a:fillRect/>
          </a:stretch>
        </p:blipFill>
        <p:spPr>
          <a:xfrm>
            <a:off x="548332" y="2357011"/>
            <a:ext cx="5079860" cy="4125069"/>
          </a:xfrm>
          <a:prstGeom prst="rect">
            <a:avLst/>
          </a:prstGeom>
        </p:spPr>
      </p:pic>
      <p:pic>
        <p:nvPicPr>
          <p:cNvPr id="6" name="Picture 5">
            <a:extLst>
              <a:ext uri="{FF2B5EF4-FFF2-40B4-BE49-F238E27FC236}">
                <a16:creationId xmlns:a16="http://schemas.microsoft.com/office/drawing/2014/main" id="{BAAE7BE4-2518-71FF-34A7-E67C53CCD103}"/>
              </a:ext>
            </a:extLst>
          </p:cNvPr>
          <p:cNvPicPr>
            <a:picLocks noChangeAspect="1"/>
          </p:cNvPicPr>
          <p:nvPr/>
        </p:nvPicPr>
        <p:blipFill>
          <a:blip r:embed="rId7"/>
          <a:stretch>
            <a:fillRect/>
          </a:stretch>
        </p:blipFill>
        <p:spPr>
          <a:xfrm>
            <a:off x="8109408" y="2218463"/>
            <a:ext cx="3534260" cy="3958872"/>
          </a:xfrm>
          <a:prstGeom prst="rect">
            <a:avLst/>
          </a:prstGeom>
        </p:spPr>
      </p:pic>
      <p:pic>
        <p:nvPicPr>
          <p:cNvPr id="8" name="Picture 7">
            <a:extLst>
              <a:ext uri="{FF2B5EF4-FFF2-40B4-BE49-F238E27FC236}">
                <a16:creationId xmlns:a16="http://schemas.microsoft.com/office/drawing/2014/main" id="{CECE0F5C-6260-C0D0-C62A-5CC1DAF8CFFD}"/>
              </a:ext>
            </a:extLst>
          </p:cNvPr>
          <p:cNvPicPr>
            <a:picLocks noChangeAspect="1"/>
          </p:cNvPicPr>
          <p:nvPr/>
        </p:nvPicPr>
        <p:blipFill>
          <a:blip r:embed="rId8"/>
          <a:stretch>
            <a:fillRect/>
          </a:stretch>
        </p:blipFill>
        <p:spPr>
          <a:xfrm>
            <a:off x="3356980" y="2980940"/>
            <a:ext cx="8510341" cy="3463150"/>
          </a:xfrm>
          <a:prstGeom prst="rect">
            <a:avLst/>
          </a:prstGeom>
        </p:spPr>
      </p:pic>
      <p:pic>
        <p:nvPicPr>
          <p:cNvPr id="9" name="Picture 8">
            <a:extLst>
              <a:ext uri="{FF2B5EF4-FFF2-40B4-BE49-F238E27FC236}">
                <a16:creationId xmlns:a16="http://schemas.microsoft.com/office/drawing/2014/main" id="{63D1DAFB-A38E-9863-96C4-76AEDA61450A}"/>
              </a:ext>
            </a:extLst>
          </p:cNvPr>
          <p:cNvPicPr>
            <a:picLocks noChangeAspect="1"/>
          </p:cNvPicPr>
          <p:nvPr/>
        </p:nvPicPr>
        <p:blipFill>
          <a:blip r:embed="rId9"/>
          <a:stretch>
            <a:fillRect/>
          </a:stretch>
        </p:blipFill>
        <p:spPr>
          <a:xfrm>
            <a:off x="1657201" y="1294764"/>
            <a:ext cx="7840169" cy="4744112"/>
          </a:xfrm>
          <a:prstGeom prst="rect">
            <a:avLst/>
          </a:prstGeom>
        </p:spPr>
      </p:pic>
    </p:spTree>
    <p:extLst>
      <p:ext uri="{BB962C8B-B14F-4D97-AF65-F5344CB8AC3E}">
        <p14:creationId xmlns:p14="http://schemas.microsoft.com/office/powerpoint/2010/main" val="1810265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a:extLst>
            <a:ext uri="{FF2B5EF4-FFF2-40B4-BE49-F238E27FC236}">
              <a16:creationId xmlns:a16="http://schemas.microsoft.com/office/drawing/2014/main" id="{EC37B359-7B3E-5F40-693B-F3C736C48BE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B52BFEB-3B55-A599-4549-2B82E07F6B0A}"/>
              </a:ext>
            </a:extLst>
          </p:cNvPr>
          <p:cNvSpPr txBox="1"/>
          <p:nvPr/>
        </p:nvSpPr>
        <p:spPr>
          <a:xfrm>
            <a:off x="3649492" y="2705725"/>
            <a:ext cx="4893015" cy="1446550"/>
          </a:xfrm>
          <a:prstGeom prst="rect">
            <a:avLst/>
          </a:prstGeom>
          <a:noFill/>
        </p:spPr>
        <p:txBody>
          <a:bodyPr wrap="square" rtlCol="0">
            <a:spAutoFit/>
          </a:bodyPr>
          <a:lstStyle/>
          <a:p>
            <a:r>
              <a:rPr lang="en-US" sz="8800" b="1" dirty="0">
                <a:solidFill>
                  <a:schemeClr val="bg1"/>
                </a:solidFill>
                <a:latin typeface="Roboto Mono"/>
                <a:ea typeface="Roboto Mono"/>
                <a:sym typeface="Arial"/>
              </a:rPr>
              <a:t>Problem</a:t>
            </a:r>
            <a:endParaRPr lang="de-AT" sz="8800" b="1" dirty="0">
              <a:solidFill>
                <a:schemeClr val="bg1"/>
              </a:solidFill>
              <a:latin typeface="Roboto Mono"/>
              <a:ea typeface="Roboto Mono"/>
              <a:sym typeface="Arial"/>
            </a:endParaRPr>
          </a:p>
        </p:txBody>
      </p:sp>
    </p:spTree>
    <p:extLst>
      <p:ext uri="{BB962C8B-B14F-4D97-AF65-F5344CB8AC3E}">
        <p14:creationId xmlns:p14="http://schemas.microsoft.com/office/powerpoint/2010/main" val="668777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a:extLst>
            <a:ext uri="{FF2B5EF4-FFF2-40B4-BE49-F238E27FC236}">
              <a16:creationId xmlns:a16="http://schemas.microsoft.com/office/drawing/2014/main" id="{55287831-FCD3-422E-B162-0A6BD15424F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6F0905F-EC33-1D43-F354-AC78C0BC6F43}"/>
              </a:ext>
            </a:extLst>
          </p:cNvPr>
          <p:cNvSpPr txBox="1"/>
          <p:nvPr/>
        </p:nvSpPr>
        <p:spPr>
          <a:xfrm>
            <a:off x="3649492" y="2705725"/>
            <a:ext cx="4893015" cy="1446550"/>
          </a:xfrm>
          <a:prstGeom prst="rect">
            <a:avLst/>
          </a:prstGeom>
          <a:noFill/>
        </p:spPr>
        <p:txBody>
          <a:bodyPr wrap="square" rtlCol="0">
            <a:spAutoFit/>
          </a:bodyPr>
          <a:lstStyle/>
          <a:p>
            <a:r>
              <a:rPr lang="en-US" sz="8800" b="1" dirty="0">
                <a:solidFill>
                  <a:schemeClr val="bg1"/>
                </a:solidFill>
                <a:latin typeface="Roboto Mono"/>
                <a:ea typeface="Roboto Mono"/>
                <a:sym typeface="Arial"/>
              </a:rPr>
              <a:t>Problem</a:t>
            </a:r>
            <a:endParaRPr lang="de-AT" sz="8800" b="1" dirty="0">
              <a:solidFill>
                <a:schemeClr val="bg1"/>
              </a:solidFill>
              <a:latin typeface="Roboto Mono"/>
              <a:ea typeface="Roboto Mono"/>
              <a:sym typeface="Arial"/>
            </a:endParaRPr>
          </a:p>
        </p:txBody>
      </p:sp>
    </p:spTree>
    <p:extLst>
      <p:ext uri="{BB962C8B-B14F-4D97-AF65-F5344CB8AC3E}">
        <p14:creationId xmlns:p14="http://schemas.microsoft.com/office/powerpoint/2010/main" val="1399121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70E1E-458F-B08E-E51D-FF815CE4895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4B24614-C682-5307-921D-E5B037E29794}"/>
              </a:ext>
            </a:extLst>
          </p:cNvPr>
          <p:cNvSpPr txBox="1"/>
          <p:nvPr/>
        </p:nvSpPr>
        <p:spPr>
          <a:xfrm>
            <a:off x="353853" y="423484"/>
            <a:ext cx="7122119" cy="1569660"/>
          </a:xfrm>
          <a:prstGeom prst="rect">
            <a:avLst/>
          </a:prstGeom>
          <a:noFill/>
        </p:spPr>
        <p:txBody>
          <a:bodyPr wrap="square" rtlCol="0">
            <a:spAutoFit/>
          </a:bodyPr>
          <a:lstStyle/>
          <a:p>
            <a:r>
              <a:rPr lang="en-US" sz="4800" b="1" dirty="0">
                <a:latin typeface="Roboto Mono" panose="00000009000000000000" pitchFamily="49" charset="0"/>
                <a:ea typeface="Roboto Mono" panose="00000009000000000000" pitchFamily="49" charset="0"/>
              </a:rPr>
              <a:t>The Traditionalists </a:t>
            </a:r>
            <a:r>
              <a:rPr lang="en-US" sz="4800" b="1" i="1" dirty="0">
                <a:latin typeface="Roboto Mono" panose="00000009000000000000" pitchFamily="49" charset="0"/>
                <a:ea typeface="Roboto Mono" panose="00000009000000000000" pitchFamily="49" charset="0"/>
              </a:rPr>
              <a:t>(</a:t>
            </a:r>
            <a:r>
              <a:rPr lang="en-US" sz="4800" b="1" i="1" dirty="0" err="1">
                <a:latin typeface="Roboto Mono" panose="00000009000000000000" pitchFamily="49" charset="0"/>
                <a:ea typeface="Roboto Mono" panose="00000009000000000000" pitchFamily="49" charset="0"/>
              </a:rPr>
              <a:t>e.g</a:t>
            </a:r>
            <a:r>
              <a:rPr lang="en-US" sz="4800" b="1" dirty="0" err="1">
                <a:latin typeface="Roboto Mono" panose="00000009000000000000" pitchFamily="49" charset="0"/>
                <a:ea typeface="Roboto Mono" panose="00000009000000000000" pitchFamily="49" charset="0"/>
              </a:rPr>
              <a:t>.,</a:t>
            </a:r>
            <a:r>
              <a:rPr lang="en-US" sz="4800" b="1" i="1" dirty="0" err="1">
                <a:latin typeface="Roboto Mono" panose="00000009000000000000" pitchFamily="49" charset="0"/>
                <a:ea typeface="Roboto Mono" panose="00000009000000000000" pitchFamily="49" charset="0"/>
              </a:rPr>
              <a:t>METHONTOLOGY</a:t>
            </a:r>
            <a:r>
              <a:rPr lang="en-US" sz="4800" b="1" i="1" dirty="0">
                <a:latin typeface="Roboto Mono" panose="00000009000000000000" pitchFamily="49" charset="0"/>
                <a:ea typeface="Roboto Mono" panose="00000009000000000000" pitchFamily="49" charset="0"/>
              </a:rPr>
              <a:t>)</a:t>
            </a:r>
            <a:endParaRPr lang="de-AT" sz="4800" dirty="0">
              <a:latin typeface="Roboto Mono" panose="00000009000000000000" pitchFamily="49" charset="0"/>
              <a:ea typeface="Roboto Mono" panose="00000009000000000000" pitchFamily="49" charset="0"/>
            </a:endParaRPr>
          </a:p>
        </p:txBody>
      </p:sp>
    </p:spTree>
    <p:extLst>
      <p:ext uri="{BB962C8B-B14F-4D97-AF65-F5344CB8AC3E}">
        <p14:creationId xmlns:p14="http://schemas.microsoft.com/office/powerpoint/2010/main" val="3617312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5E59A-C4E7-BB25-D62F-9343A916B35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4BF69D6-C6BE-EF84-878B-78CED96915C5}"/>
              </a:ext>
            </a:extLst>
          </p:cNvPr>
          <p:cNvSpPr txBox="1"/>
          <p:nvPr/>
        </p:nvSpPr>
        <p:spPr>
          <a:xfrm>
            <a:off x="309827" y="442130"/>
            <a:ext cx="7206340" cy="1569660"/>
          </a:xfrm>
          <a:prstGeom prst="rect">
            <a:avLst/>
          </a:prstGeom>
          <a:noFill/>
        </p:spPr>
        <p:txBody>
          <a:bodyPr wrap="square" rtlCol="0">
            <a:spAutoFit/>
          </a:bodyPr>
          <a:lstStyle/>
          <a:p>
            <a:r>
              <a:rPr lang="en-US" sz="4800" b="1" dirty="0">
                <a:latin typeface="Roboto Mono" panose="00000009000000000000" pitchFamily="49" charset="0"/>
                <a:ea typeface="Roboto Mono" panose="00000009000000000000" pitchFamily="49" charset="0"/>
              </a:rPr>
              <a:t>The Traditionalists (</a:t>
            </a:r>
            <a:r>
              <a:rPr lang="en-US" sz="4800" b="1" dirty="0" err="1">
                <a:latin typeface="Roboto Mono" panose="00000009000000000000" pitchFamily="49" charset="0"/>
                <a:ea typeface="Roboto Mono" panose="00000009000000000000" pitchFamily="49" charset="0"/>
              </a:rPr>
              <a:t>e.g.,METHONTOLOGY</a:t>
            </a:r>
            <a:r>
              <a:rPr lang="en-US" sz="4800" b="1" dirty="0">
                <a:latin typeface="Roboto Mono" panose="00000009000000000000" pitchFamily="49" charset="0"/>
                <a:ea typeface="Roboto Mono" panose="00000009000000000000" pitchFamily="49" charset="0"/>
              </a:rPr>
              <a:t>)</a:t>
            </a:r>
            <a:endParaRPr lang="de-AT" sz="4800" b="1" dirty="0">
              <a:latin typeface="Roboto Mono" panose="00000009000000000000" pitchFamily="49" charset="0"/>
              <a:ea typeface="Roboto Mono" panose="00000009000000000000" pitchFamily="49" charset="0"/>
            </a:endParaRPr>
          </a:p>
        </p:txBody>
      </p:sp>
      <p:sp>
        <p:nvSpPr>
          <p:cNvPr id="10" name="TextBox 9">
            <a:extLst>
              <a:ext uri="{FF2B5EF4-FFF2-40B4-BE49-F238E27FC236}">
                <a16:creationId xmlns:a16="http://schemas.microsoft.com/office/drawing/2014/main" id="{4FD611E1-DDB1-CB64-91D5-634E2373620C}"/>
              </a:ext>
            </a:extLst>
          </p:cNvPr>
          <p:cNvSpPr txBox="1"/>
          <p:nvPr/>
        </p:nvSpPr>
        <p:spPr>
          <a:xfrm>
            <a:off x="410311" y="2382913"/>
            <a:ext cx="6801194" cy="2308324"/>
          </a:xfrm>
          <a:prstGeom prst="rect">
            <a:avLst/>
          </a:prstGeom>
          <a:noFill/>
        </p:spPr>
        <p:txBody>
          <a:bodyPr wrap="square" rtlCol="0">
            <a:spAutoFit/>
          </a:bodyPr>
          <a:lstStyle/>
          <a:p>
            <a:r>
              <a:rPr lang="en-US" sz="4800" dirty="0">
                <a:latin typeface="Roboto Mono" panose="00000009000000000000" pitchFamily="49" charset="0"/>
                <a:ea typeface="Roboto Mono" panose="00000009000000000000" pitchFamily="49" charset="0"/>
              </a:rPr>
              <a:t>"What must this ontology represent?"	</a:t>
            </a:r>
            <a:endParaRPr lang="de-AT" sz="4800" dirty="0">
              <a:latin typeface="Roboto Mono" panose="00000009000000000000" pitchFamily="49" charset="0"/>
              <a:ea typeface="Roboto Mono" panose="00000009000000000000" pitchFamily="49" charset="0"/>
            </a:endParaRPr>
          </a:p>
        </p:txBody>
      </p:sp>
    </p:spTree>
    <p:extLst>
      <p:ext uri="{BB962C8B-B14F-4D97-AF65-F5344CB8AC3E}">
        <p14:creationId xmlns:p14="http://schemas.microsoft.com/office/powerpoint/2010/main" val="2502092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7CEBB-6E7B-BA26-2842-6857B5C4AEA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CDE14A-9845-0346-0227-628D0E2F9C4D}"/>
              </a:ext>
            </a:extLst>
          </p:cNvPr>
          <p:cNvSpPr txBox="1"/>
          <p:nvPr/>
        </p:nvSpPr>
        <p:spPr>
          <a:xfrm>
            <a:off x="410311" y="532566"/>
            <a:ext cx="7447499" cy="1569660"/>
          </a:xfrm>
          <a:prstGeom prst="rect">
            <a:avLst/>
          </a:prstGeom>
          <a:noFill/>
        </p:spPr>
        <p:txBody>
          <a:bodyPr wrap="square" rtlCol="0">
            <a:spAutoFit/>
          </a:bodyPr>
          <a:lstStyle/>
          <a:p>
            <a:r>
              <a:rPr lang="en-US" sz="4800" b="1" dirty="0">
                <a:latin typeface="Roboto Mono" panose="00000009000000000000" pitchFamily="49" charset="0"/>
                <a:ea typeface="Roboto Mono" panose="00000009000000000000" pitchFamily="49" charset="0"/>
              </a:rPr>
              <a:t>The Traditionalists (</a:t>
            </a:r>
            <a:r>
              <a:rPr lang="en-US" sz="4800" b="1" dirty="0" err="1">
                <a:latin typeface="Roboto Mono" panose="00000009000000000000" pitchFamily="49" charset="0"/>
                <a:ea typeface="Roboto Mono" panose="00000009000000000000" pitchFamily="49" charset="0"/>
              </a:rPr>
              <a:t>e.g.,METHONTOLOGY</a:t>
            </a:r>
            <a:r>
              <a:rPr lang="en-US" sz="4800" b="1" dirty="0">
                <a:latin typeface="Roboto Mono" panose="00000009000000000000" pitchFamily="49" charset="0"/>
                <a:ea typeface="Roboto Mono" panose="00000009000000000000" pitchFamily="49" charset="0"/>
              </a:rPr>
              <a:t>)</a:t>
            </a:r>
            <a:endParaRPr lang="de-AT" sz="4800" b="1" dirty="0">
              <a:latin typeface="Roboto Mono" panose="00000009000000000000" pitchFamily="49" charset="0"/>
              <a:ea typeface="Roboto Mono" panose="00000009000000000000" pitchFamily="49" charset="0"/>
            </a:endParaRPr>
          </a:p>
        </p:txBody>
      </p:sp>
      <p:sp>
        <p:nvSpPr>
          <p:cNvPr id="10" name="TextBox 9">
            <a:extLst>
              <a:ext uri="{FF2B5EF4-FFF2-40B4-BE49-F238E27FC236}">
                <a16:creationId xmlns:a16="http://schemas.microsoft.com/office/drawing/2014/main" id="{2E43379D-0C8F-F009-6073-3B2692D61355}"/>
              </a:ext>
            </a:extLst>
          </p:cNvPr>
          <p:cNvSpPr txBox="1"/>
          <p:nvPr/>
        </p:nvSpPr>
        <p:spPr>
          <a:xfrm>
            <a:off x="410311" y="2382913"/>
            <a:ext cx="7789144" cy="3785652"/>
          </a:xfrm>
          <a:prstGeom prst="rect">
            <a:avLst/>
          </a:prstGeom>
          <a:noFill/>
        </p:spPr>
        <p:txBody>
          <a:bodyPr wrap="square" rtlCol="0">
            <a:spAutoFit/>
          </a:bodyPr>
          <a:lstStyle/>
          <a:p>
            <a:r>
              <a:rPr lang="en-US" sz="4800" dirty="0">
                <a:latin typeface="Roboto Mono" panose="00000009000000000000" pitchFamily="49" charset="0"/>
                <a:ea typeface="Roboto Mono" panose="00000009000000000000" pitchFamily="49" charset="0"/>
              </a:rPr>
              <a:t>"What must this ontology represent?“</a:t>
            </a:r>
          </a:p>
          <a:p>
            <a:endParaRPr lang="en-US" sz="4800" dirty="0">
              <a:latin typeface="Roboto Mono" panose="00000009000000000000" pitchFamily="49" charset="0"/>
              <a:ea typeface="Roboto Mono" panose="00000009000000000000" pitchFamily="49" charset="0"/>
            </a:endParaRPr>
          </a:p>
          <a:p>
            <a:r>
              <a:rPr lang="en-US" sz="4800" dirty="0">
                <a:latin typeface="Roboto Mono" panose="00000009000000000000" pitchFamily="49" charset="0"/>
                <a:ea typeface="Roboto Mono" panose="00000009000000000000" pitchFamily="49" charset="0"/>
              </a:rPr>
              <a:t>A formal, reusable ontology.	</a:t>
            </a:r>
          </a:p>
        </p:txBody>
      </p:sp>
    </p:spTree>
    <p:extLst>
      <p:ext uri="{BB962C8B-B14F-4D97-AF65-F5344CB8AC3E}">
        <p14:creationId xmlns:p14="http://schemas.microsoft.com/office/powerpoint/2010/main" val="1678415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F8CD0-C5A8-AFA0-37EC-E0E58AA506A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6B6677B-23CB-6CE0-DAF2-AC31C8554CC1}"/>
              </a:ext>
            </a:extLst>
          </p:cNvPr>
          <p:cNvSpPr txBox="1"/>
          <p:nvPr/>
        </p:nvSpPr>
        <p:spPr>
          <a:xfrm>
            <a:off x="323710" y="440888"/>
            <a:ext cx="8418356" cy="1569660"/>
          </a:xfrm>
          <a:prstGeom prst="rect">
            <a:avLst/>
          </a:prstGeom>
          <a:noFill/>
        </p:spPr>
        <p:txBody>
          <a:bodyPr wrap="square" rtlCol="0">
            <a:spAutoFit/>
          </a:bodyPr>
          <a:lstStyle/>
          <a:p>
            <a:r>
              <a:rPr lang="en-US" sz="4800" b="1" dirty="0">
                <a:latin typeface="Roboto Mono" panose="00000009000000000000" pitchFamily="49" charset="0"/>
                <a:ea typeface="Roboto Mono" panose="00000009000000000000" pitchFamily="49" charset="0"/>
              </a:rPr>
              <a:t>The Agilists</a:t>
            </a:r>
          </a:p>
          <a:p>
            <a:r>
              <a:rPr lang="en-US" sz="4800" b="1" dirty="0">
                <a:latin typeface="Roboto Mono" panose="00000009000000000000" pitchFamily="49" charset="0"/>
                <a:ea typeface="Roboto Mono" panose="00000009000000000000" pitchFamily="49" charset="0"/>
              </a:rPr>
              <a:t>(e.g., </a:t>
            </a:r>
            <a:r>
              <a:rPr lang="en-US" sz="4800" b="1" dirty="0" err="1">
                <a:latin typeface="Roboto Mono" panose="00000009000000000000" pitchFamily="49" charset="0"/>
                <a:ea typeface="Roboto Mono" panose="00000009000000000000" pitchFamily="49" charset="0"/>
              </a:rPr>
              <a:t>eXtreme</a:t>
            </a:r>
            <a:r>
              <a:rPr lang="en-US" sz="4800" b="1" dirty="0">
                <a:latin typeface="Roboto Mono" panose="00000009000000000000" pitchFamily="49" charset="0"/>
                <a:ea typeface="Roboto Mono" panose="00000009000000000000" pitchFamily="49" charset="0"/>
              </a:rPr>
              <a:t> Design)</a:t>
            </a:r>
            <a:endParaRPr lang="de-AT" sz="4800" b="1" dirty="0">
              <a:latin typeface="Roboto Mono" panose="00000009000000000000" pitchFamily="49" charset="0"/>
              <a:ea typeface="Roboto Mono" panose="00000009000000000000" pitchFamily="49" charset="0"/>
            </a:endParaRPr>
          </a:p>
        </p:txBody>
      </p:sp>
    </p:spTree>
    <p:extLst>
      <p:ext uri="{BB962C8B-B14F-4D97-AF65-F5344CB8AC3E}">
        <p14:creationId xmlns:p14="http://schemas.microsoft.com/office/powerpoint/2010/main" val="3894661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9CAF7-64BE-788C-FCE1-A650EB1D605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27EDFC9-4C6E-EA5D-FC06-6FBC0B7B20B8}"/>
              </a:ext>
            </a:extLst>
          </p:cNvPr>
          <p:cNvSpPr txBox="1"/>
          <p:nvPr/>
        </p:nvSpPr>
        <p:spPr>
          <a:xfrm>
            <a:off x="323710" y="440888"/>
            <a:ext cx="8418356" cy="1569660"/>
          </a:xfrm>
          <a:prstGeom prst="rect">
            <a:avLst/>
          </a:prstGeom>
          <a:noFill/>
        </p:spPr>
        <p:txBody>
          <a:bodyPr wrap="square" rtlCol="0">
            <a:spAutoFit/>
          </a:bodyPr>
          <a:lstStyle/>
          <a:p>
            <a:r>
              <a:rPr lang="en-US" sz="4800" b="1" dirty="0">
                <a:latin typeface="Roboto Mono" panose="00000009000000000000" pitchFamily="49" charset="0"/>
                <a:ea typeface="Roboto Mono" panose="00000009000000000000" pitchFamily="49" charset="0"/>
              </a:rPr>
              <a:t>The Agilists</a:t>
            </a:r>
          </a:p>
          <a:p>
            <a:r>
              <a:rPr lang="en-US" sz="4800" b="1" dirty="0">
                <a:latin typeface="Roboto Mono" panose="00000009000000000000" pitchFamily="49" charset="0"/>
                <a:ea typeface="Roboto Mono" panose="00000009000000000000" pitchFamily="49" charset="0"/>
              </a:rPr>
              <a:t>(e.g., </a:t>
            </a:r>
            <a:r>
              <a:rPr lang="en-US" sz="4800" b="1" dirty="0" err="1">
                <a:latin typeface="Roboto Mono" panose="00000009000000000000" pitchFamily="49" charset="0"/>
                <a:ea typeface="Roboto Mono" panose="00000009000000000000" pitchFamily="49" charset="0"/>
              </a:rPr>
              <a:t>eXtreme</a:t>
            </a:r>
            <a:r>
              <a:rPr lang="en-US" sz="4800" b="1" dirty="0">
                <a:latin typeface="Roboto Mono" panose="00000009000000000000" pitchFamily="49" charset="0"/>
                <a:ea typeface="Roboto Mono" panose="00000009000000000000" pitchFamily="49" charset="0"/>
              </a:rPr>
              <a:t> Design)</a:t>
            </a:r>
            <a:endParaRPr lang="de-AT" sz="4800" b="1" dirty="0">
              <a:latin typeface="Roboto Mono" panose="00000009000000000000" pitchFamily="49" charset="0"/>
              <a:ea typeface="Roboto Mono" panose="00000009000000000000" pitchFamily="49" charset="0"/>
            </a:endParaRPr>
          </a:p>
        </p:txBody>
      </p:sp>
      <p:sp>
        <p:nvSpPr>
          <p:cNvPr id="2" name="TextBox 1">
            <a:extLst>
              <a:ext uri="{FF2B5EF4-FFF2-40B4-BE49-F238E27FC236}">
                <a16:creationId xmlns:a16="http://schemas.microsoft.com/office/drawing/2014/main" id="{324E5841-29FC-070A-C4B4-AC55484B48A6}"/>
              </a:ext>
            </a:extLst>
          </p:cNvPr>
          <p:cNvSpPr txBox="1"/>
          <p:nvPr/>
        </p:nvSpPr>
        <p:spPr>
          <a:xfrm>
            <a:off x="410311" y="2342513"/>
            <a:ext cx="9563247" cy="1569660"/>
          </a:xfrm>
          <a:prstGeom prst="rect">
            <a:avLst/>
          </a:prstGeom>
          <a:noFill/>
        </p:spPr>
        <p:txBody>
          <a:bodyPr wrap="square" rtlCol="0">
            <a:spAutoFit/>
          </a:bodyPr>
          <a:lstStyle/>
          <a:p>
            <a:r>
              <a:rPr lang="en-US" sz="4800" dirty="0">
                <a:latin typeface="Roboto Mono" panose="00000009000000000000" pitchFamily="49" charset="0"/>
                <a:ea typeface="Roboto Mono" panose="00000009000000000000" pitchFamily="49" charset="0"/>
              </a:rPr>
              <a:t>"What must this ontology do for our system?"	</a:t>
            </a:r>
            <a:endParaRPr lang="de-AT" sz="4800" dirty="0">
              <a:latin typeface="Roboto Mono" panose="00000009000000000000" pitchFamily="49" charset="0"/>
              <a:ea typeface="Roboto Mono" panose="00000009000000000000" pitchFamily="49" charset="0"/>
            </a:endParaRPr>
          </a:p>
        </p:txBody>
      </p:sp>
    </p:spTree>
    <p:extLst>
      <p:ext uri="{BB962C8B-B14F-4D97-AF65-F5344CB8AC3E}">
        <p14:creationId xmlns:p14="http://schemas.microsoft.com/office/powerpoint/2010/main" val="2451953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203C8-87B1-48F0-EF1C-CBD542C4DFA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4855AFF-ABCD-6FDD-8D8D-DBF61305DBD5}"/>
              </a:ext>
            </a:extLst>
          </p:cNvPr>
          <p:cNvSpPr txBox="1"/>
          <p:nvPr/>
        </p:nvSpPr>
        <p:spPr>
          <a:xfrm>
            <a:off x="323710" y="440888"/>
            <a:ext cx="8418356" cy="1569660"/>
          </a:xfrm>
          <a:prstGeom prst="rect">
            <a:avLst/>
          </a:prstGeom>
          <a:noFill/>
        </p:spPr>
        <p:txBody>
          <a:bodyPr wrap="square" rtlCol="0">
            <a:spAutoFit/>
          </a:bodyPr>
          <a:lstStyle/>
          <a:p>
            <a:r>
              <a:rPr lang="en-US" sz="4800" b="1" dirty="0">
                <a:latin typeface="Roboto Mono" panose="00000009000000000000" pitchFamily="49" charset="0"/>
                <a:ea typeface="Roboto Mono" panose="00000009000000000000" pitchFamily="49" charset="0"/>
              </a:rPr>
              <a:t>The Agilists</a:t>
            </a:r>
          </a:p>
          <a:p>
            <a:r>
              <a:rPr lang="en-US" sz="4800" b="1" dirty="0">
                <a:latin typeface="Roboto Mono" panose="00000009000000000000" pitchFamily="49" charset="0"/>
                <a:ea typeface="Roboto Mono" panose="00000009000000000000" pitchFamily="49" charset="0"/>
              </a:rPr>
              <a:t>(e.g., </a:t>
            </a:r>
            <a:r>
              <a:rPr lang="en-US" sz="4800" b="1" dirty="0" err="1">
                <a:latin typeface="Roboto Mono" panose="00000009000000000000" pitchFamily="49" charset="0"/>
                <a:ea typeface="Roboto Mono" panose="00000009000000000000" pitchFamily="49" charset="0"/>
              </a:rPr>
              <a:t>eXtreme</a:t>
            </a:r>
            <a:r>
              <a:rPr lang="en-US" sz="4800" b="1" dirty="0">
                <a:latin typeface="Roboto Mono" panose="00000009000000000000" pitchFamily="49" charset="0"/>
                <a:ea typeface="Roboto Mono" panose="00000009000000000000" pitchFamily="49" charset="0"/>
              </a:rPr>
              <a:t> Design)</a:t>
            </a:r>
            <a:endParaRPr lang="de-AT" sz="4800" b="1" dirty="0">
              <a:latin typeface="Roboto Mono" panose="00000009000000000000" pitchFamily="49" charset="0"/>
              <a:ea typeface="Roboto Mono" panose="00000009000000000000" pitchFamily="49" charset="0"/>
            </a:endParaRPr>
          </a:p>
        </p:txBody>
      </p:sp>
      <p:sp>
        <p:nvSpPr>
          <p:cNvPr id="2" name="TextBox 1">
            <a:extLst>
              <a:ext uri="{FF2B5EF4-FFF2-40B4-BE49-F238E27FC236}">
                <a16:creationId xmlns:a16="http://schemas.microsoft.com/office/drawing/2014/main" id="{EB9F8025-C5D4-A7ED-51AE-04BB234DF50B}"/>
              </a:ext>
            </a:extLst>
          </p:cNvPr>
          <p:cNvSpPr txBox="1"/>
          <p:nvPr/>
        </p:nvSpPr>
        <p:spPr>
          <a:xfrm>
            <a:off x="410311" y="2342513"/>
            <a:ext cx="9563247" cy="1569660"/>
          </a:xfrm>
          <a:prstGeom prst="rect">
            <a:avLst/>
          </a:prstGeom>
          <a:noFill/>
        </p:spPr>
        <p:txBody>
          <a:bodyPr wrap="square" rtlCol="0">
            <a:spAutoFit/>
          </a:bodyPr>
          <a:lstStyle/>
          <a:p>
            <a:r>
              <a:rPr lang="en-US" sz="4800" dirty="0">
                <a:latin typeface="Roboto Mono" panose="00000009000000000000" pitchFamily="49" charset="0"/>
                <a:ea typeface="Roboto Mono" panose="00000009000000000000" pitchFamily="49" charset="0"/>
              </a:rPr>
              <a:t>"What must this ontology do for our system?"	</a:t>
            </a:r>
            <a:endParaRPr lang="de-AT" sz="4800" dirty="0">
              <a:latin typeface="Roboto Mono" panose="00000009000000000000" pitchFamily="49" charset="0"/>
              <a:ea typeface="Roboto Mono" panose="00000009000000000000" pitchFamily="49" charset="0"/>
            </a:endParaRPr>
          </a:p>
        </p:txBody>
      </p:sp>
      <p:sp>
        <p:nvSpPr>
          <p:cNvPr id="6" name="TextBox 5">
            <a:extLst>
              <a:ext uri="{FF2B5EF4-FFF2-40B4-BE49-F238E27FC236}">
                <a16:creationId xmlns:a16="http://schemas.microsoft.com/office/drawing/2014/main" id="{CA366799-41FB-892D-0C8C-DE97103C134B}"/>
              </a:ext>
            </a:extLst>
          </p:cNvPr>
          <p:cNvSpPr txBox="1"/>
          <p:nvPr/>
        </p:nvSpPr>
        <p:spPr>
          <a:xfrm>
            <a:off x="410311" y="4303288"/>
            <a:ext cx="10747424" cy="1569660"/>
          </a:xfrm>
          <a:prstGeom prst="rect">
            <a:avLst/>
          </a:prstGeom>
          <a:noFill/>
        </p:spPr>
        <p:txBody>
          <a:bodyPr wrap="square" rtlCol="0">
            <a:spAutoFit/>
          </a:bodyPr>
          <a:lstStyle/>
          <a:p>
            <a:r>
              <a:rPr lang="en-US" sz="4800" dirty="0">
                <a:latin typeface="Roboto Mono" panose="00000009000000000000" pitchFamily="49" charset="0"/>
                <a:ea typeface="Roboto Mono" panose="00000009000000000000" pitchFamily="49" charset="0"/>
              </a:rPr>
              <a:t>A lean, application-specific </a:t>
            </a:r>
          </a:p>
          <a:p>
            <a:r>
              <a:rPr lang="en-US" sz="4800" dirty="0">
                <a:latin typeface="Roboto Mono" panose="00000009000000000000" pitchFamily="49" charset="0"/>
                <a:ea typeface="Roboto Mono" panose="00000009000000000000" pitchFamily="49" charset="0"/>
              </a:rPr>
              <a:t>ontology.</a:t>
            </a:r>
            <a:r>
              <a:rPr lang="en-US" sz="4800" dirty="0"/>
              <a:t>			</a:t>
            </a:r>
            <a:endParaRPr lang="de-AT" sz="4800" dirty="0"/>
          </a:p>
        </p:txBody>
      </p:sp>
    </p:spTree>
    <p:extLst>
      <p:ext uri="{BB962C8B-B14F-4D97-AF65-F5344CB8AC3E}">
        <p14:creationId xmlns:p14="http://schemas.microsoft.com/office/powerpoint/2010/main" val="389421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a:extLst>
            <a:ext uri="{FF2B5EF4-FFF2-40B4-BE49-F238E27FC236}">
              <a16:creationId xmlns:a16="http://schemas.microsoft.com/office/drawing/2014/main" id="{13C63B25-6D9E-F86E-B8AC-C0DE991978D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304157-53F7-7AB3-E8EA-9AF8B1CEF902}"/>
              </a:ext>
            </a:extLst>
          </p:cNvPr>
          <p:cNvSpPr txBox="1"/>
          <p:nvPr/>
        </p:nvSpPr>
        <p:spPr>
          <a:xfrm>
            <a:off x="832207" y="2875002"/>
            <a:ext cx="11743362" cy="1107996"/>
          </a:xfrm>
          <a:prstGeom prst="rect">
            <a:avLst/>
          </a:prstGeom>
          <a:noFill/>
        </p:spPr>
        <p:txBody>
          <a:bodyPr wrap="square" rtlCol="0">
            <a:spAutoFit/>
          </a:bodyPr>
          <a:lstStyle/>
          <a:p>
            <a:r>
              <a:rPr lang="en-US" sz="6600" b="1" dirty="0">
                <a:solidFill>
                  <a:schemeClr val="bg1"/>
                </a:solidFill>
                <a:latin typeface="Roboto Mono"/>
                <a:ea typeface="Roboto Mono"/>
                <a:sym typeface="Arial"/>
              </a:rPr>
              <a:t>Where is the problem?</a:t>
            </a:r>
            <a:endParaRPr lang="de-AT" sz="6600" b="1" dirty="0">
              <a:solidFill>
                <a:schemeClr val="bg1"/>
              </a:solidFill>
              <a:latin typeface="Roboto Mono"/>
              <a:ea typeface="Roboto Mono"/>
              <a:sym typeface="Arial"/>
            </a:endParaRPr>
          </a:p>
        </p:txBody>
      </p:sp>
    </p:spTree>
    <p:extLst>
      <p:ext uri="{BB962C8B-B14F-4D97-AF65-F5344CB8AC3E}">
        <p14:creationId xmlns:p14="http://schemas.microsoft.com/office/powerpoint/2010/main" val="813082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C757B8-DAA8-D062-7EB8-3F8220E9B81D}"/>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2F0E00C3-4613-415F-BE3A-78FBAD906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495175" cy="6858000"/>
          </a:xfrm>
          <a:custGeom>
            <a:avLst/>
            <a:gdLst>
              <a:gd name="connsiteX0" fmla="*/ 0 w 10495175"/>
              <a:gd name="connsiteY0" fmla="*/ 0 h 6858000"/>
              <a:gd name="connsiteX1" fmla="*/ 5289224 w 10495175"/>
              <a:gd name="connsiteY1" fmla="*/ 0 h 6858000"/>
              <a:gd name="connsiteX2" fmla="*/ 6736007 w 10495175"/>
              <a:gd name="connsiteY2" fmla="*/ 0 h 6858000"/>
              <a:gd name="connsiteX3" fmla="*/ 6998753 w 10495175"/>
              <a:gd name="connsiteY3" fmla="*/ 0 h 6858000"/>
              <a:gd name="connsiteX4" fmla="*/ 7778919 w 10495175"/>
              <a:gd name="connsiteY4" fmla="*/ 0 h 6858000"/>
              <a:gd name="connsiteX5" fmla="*/ 8872152 w 10495175"/>
              <a:gd name="connsiteY5" fmla="*/ 0 h 6858000"/>
              <a:gd name="connsiteX6" fmla="*/ 8894276 w 10495175"/>
              <a:gd name="connsiteY6" fmla="*/ 14997 h 6858000"/>
              <a:gd name="connsiteX7" fmla="*/ 10495175 w 10495175"/>
              <a:gd name="connsiteY7" fmla="*/ 3621656 h 6858000"/>
              <a:gd name="connsiteX8" fmla="*/ 8620825 w 10495175"/>
              <a:gd name="connsiteY8" fmla="*/ 6374814 h 6858000"/>
              <a:gd name="connsiteX9" fmla="*/ 8104177 w 10495175"/>
              <a:gd name="connsiteY9" fmla="*/ 6780599 h 6858000"/>
              <a:gd name="connsiteX10" fmla="*/ 7992421 w 10495175"/>
              <a:gd name="connsiteY10" fmla="*/ 6858000 h 6858000"/>
              <a:gd name="connsiteX11" fmla="*/ 7778919 w 10495175"/>
              <a:gd name="connsiteY11" fmla="*/ 6858000 h 6858000"/>
              <a:gd name="connsiteX12" fmla="*/ 6998753 w 10495175"/>
              <a:gd name="connsiteY12" fmla="*/ 6858000 h 6858000"/>
              <a:gd name="connsiteX13" fmla="*/ 6736007 w 10495175"/>
              <a:gd name="connsiteY13" fmla="*/ 6858000 h 6858000"/>
              <a:gd name="connsiteX14" fmla="*/ 5289224 w 10495175"/>
              <a:gd name="connsiteY14" fmla="*/ 6858000 h 6858000"/>
              <a:gd name="connsiteX15" fmla="*/ 0 w 1049517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0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64"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0643E54B-56DD-B7E1-B707-45FEB32880FD}"/>
              </a:ext>
            </a:extLst>
          </p:cNvPr>
          <p:cNvPicPr>
            <a:picLocks noChangeAspect="1"/>
          </p:cNvPicPr>
          <p:nvPr/>
        </p:nvPicPr>
        <p:blipFill>
          <a:blip r:embed="rId3"/>
          <a:stretch>
            <a:fillRect/>
          </a:stretch>
        </p:blipFill>
        <p:spPr>
          <a:xfrm>
            <a:off x="3690997" y="917247"/>
            <a:ext cx="4810006" cy="5023506"/>
          </a:xfrm>
          <a:prstGeom prst="rect">
            <a:avLst/>
          </a:prstGeom>
        </p:spPr>
      </p:pic>
    </p:spTree>
    <p:extLst>
      <p:ext uri="{BB962C8B-B14F-4D97-AF65-F5344CB8AC3E}">
        <p14:creationId xmlns:p14="http://schemas.microsoft.com/office/powerpoint/2010/main" val="2262599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EA2645-05D0-3ED9-F268-D4D37BEAE423}"/>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BF70E11-3026-252C-EF85-B408B34117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728A2C79-092D-E655-9410-1AB521ACF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495175" cy="6858000"/>
          </a:xfrm>
          <a:custGeom>
            <a:avLst/>
            <a:gdLst>
              <a:gd name="connsiteX0" fmla="*/ 0 w 10495175"/>
              <a:gd name="connsiteY0" fmla="*/ 0 h 6858000"/>
              <a:gd name="connsiteX1" fmla="*/ 5289224 w 10495175"/>
              <a:gd name="connsiteY1" fmla="*/ 0 h 6858000"/>
              <a:gd name="connsiteX2" fmla="*/ 6736007 w 10495175"/>
              <a:gd name="connsiteY2" fmla="*/ 0 h 6858000"/>
              <a:gd name="connsiteX3" fmla="*/ 6998753 w 10495175"/>
              <a:gd name="connsiteY3" fmla="*/ 0 h 6858000"/>
              <a:gd name="connsiteX4" fmla="*/ 7778919 w 10495175"/>
              <a:gd name="connsiteY4" fmla="*/ 0 h 6858000"/>
              <a:gd name="connsiteX5" fmla="*/ 8872152 w 10495175"/>
              <a:gd name="connsiteY5" fmla="*/ 0 h 6858000"/>
              <a:gd name="connsiteX6" fmla="*/ 8894276 w 10495175"/>
              <a:gd name="connsiteY6" fmla="*/ 14997 h 6858000"/>
              <a:gd name="connsiteX7" fmla="*/ 10495175 w 10495175"/>
              <a:gd name="connsiteY7" fmla="*/ 3621656 h 6858000"/>
              <a:gd name="connsiteX8" fmla="*/ 8620825 w 10495175"/>
              <a:gd name="connsiteY8" fmla="*/ 6374814 h 6858000"/>
              <a:gd name="connsiteX9" fmla="*/ 8104177 w 10495175"/>
              <a:gd name="connsiteY9" fmla="*/ 6780599 h 6858000"/>
              <a:gd name="connsiteX10" fmla="*/ 7992421 w 10495175"/>
              <a:gd name="connsiteY10" fmla="*/ 6858000 h 6858000"/>
              <a:gd name="connsiteX11" fmla="*/ 7778919 w 10495175"/>
              <a:gd name="connsiteY11" fmla="*/ 6858000 h 6858000"/>
              <a:gd name="connsiteX12" fmla="*/ 6998753 w 10495175"/>
              <a:gd name="connsiteY12" fmla="*/ 6858000 h 6858000"/>
              <a:gd name="connsiteX13" fmla="*/ 6736007 w 10495175"/>
              <a:gd name="connsiteY13" fmla="*/ 6858000 h 6858000"/>
              <a:gd name="connsiteX14" fmla="*/ 5289224 w 10495175"/>
              <a:gd name="connsiteY14" fmla="*/ 6858000 h 6858000"/>
              <a:gd name="connsiteX15" fmla="*/ 0 w 1049517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BC66FA0-278D-914D-2D4D-10251B42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0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86B4E4A5-697E-D221-0CD5-650D2FCEA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64"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A9D8EA93-03D3-B2B1-19D1-4DBFB8DDC138}"/>
              </a:ext>
            </a:extLst>
          </p:cNvPr>
          <p:cNvPicPr>
            <a:picLocks noChangeAspect="1"/>
          </p:cNvPicPr>
          <p:nvPr/>
        </p:nvPicPr>
        <p:blipFill>
          <a:blip r:embed="rId3"/>
          <a:stretch>
            <a:fillRect/>
          </a:stretch>
        </p:blipFill>
        <p:spPr>
          <a:xfrm>
            <a:off x="3690997" y="917247"/>
            <a:ext cx="4810006" cy="5023506"/>
          </a:xfrm>
          <a:prstGeom prst="rect">
            <a:avLst/>
          </a:prstGeom>
        </p:spPr>
      </p:pic>
      <p:sp>
        <p:nvSpPr>
          <p:cNvPr id="9" name="TextBox 8">
            <a:extLst>
              <a:ext uri="{FF2B5EF4-FFF2-40B4-BE49-F238E27FC236}">
                <a16:creationId xmlns:a16="http://schemas.microsoft.com/office/drawing/2014/main" id="{79DD99F1-79AC-5FAE-9559-DC022D9072A6}"/>
              </a:ext>
            </a:extLst>
          </p:cNvPr>
          <p:cNvSpPr txBox="1"/>
          <p:nvPr/>
        </p:nvSpPr>
        <p:spPr>
          <a:xfrm>
            <a:off x="435904" y="296193"/>
            <a:ext cx="3640740" cy="1077218"/>
          </a:xfrm>
          <a:prstGeom prst="rect">
            <a:avLst/>
          </a:prstGeom>
          <a:noFill/>
        </p:spPr>
        <p:txBody>
          <a:bodyPr wrap="none" rtlCol="0">
            <a:spAutoFit/>
          </a:bodyPr>
          <a:lstStyle/>
          <a:p>
            <a:r>
              <a:rPr lang="en-US" sz="3200" b="1" dirty="0">
                <a:latin typeface="Roboto Mono" panose="00000009000000000000" pitchFamily="49" charset="0"/>
                <a:ea typeface="Roboto Mono" panose="00000009000000000000" pitchFamily="49" charset="0"/>
              </a:rPr>
              <a:t>The Domain of </a:t>
            </a:r>
          </a:p>
          <a:p>
            <a:r>
              <a:rPr lang="en-US" sz="3200" b="1" dirty="0">
                <a:latin typeface="Roboto Mono" panose="00000009000000000000" pitchFamily="49" charset="0"/>
                <a:ea typeface="Roboto Mono" panose="00000009000000000000" pitchFamily="49" charset="0"/>
              </a:rPr>
              <a:t>Decision-Maker</a:t>
            </a:r>
          </a:p>
        </p:txBody>
      </p:sp>
      <p:sp>
        <p:nvSpPr>
          <p:cNvPr id="11" name="TextBox 10">
            <a:extLst>
              <a:ext uri="{FF2B5EF4-FFF2-40B4-BE49-F238E27FC236}">
                <a16:creationId xmlns:a16="http://schemas.microsoft.com/office/drawing/2014/main" id="{9181DA65-85F5-B2E9-8744-D4B8A0688A0D}"/>
              </a:ext>
            </a:extLst>
          </p:cNvPr>
          <p:cNvSpPr txBox="1"/>
          <p:nvPr/>
        </p:nvSpPr>
        <p:spPr>
          <a:xfrm>
            <a:off x="416577" y="1643998"/>
            <a:ext cx="4458272" cy="3693319"/>
          </a:xfrm>
          <a:prstGeom prst="rect">
            <a:avLst/>
          </a:prstGeom>
          <a:noFill/>
        </p:spPr>
        <p:txBody>
          <a:bodyPr wrap="none" rtlCol="0">
            <a:spAutoFit/>
          </a:bodyPr>
          <a:lstStyle/>
          <a:p>
            <a:r>
              <a:rPr lang="en-US" dirty="0">
                <a:latin typeface="Roboto Mono" panose="00000009000000000000" pitchFamily="49" charset="0"/>
                <a:ea typeface="Roboto Mono" panose="00000009000000000000" pitchFamily="49" charset="0"/>
              </a:rPr>
              <a:t>Looks at market opportunities, </a:t>
            </a:r>
          </a:p>
          <a:p>
            <a:r>
              <a:rPr lang="en-US" dirty="0">
                <a:latin typeface="Roboto Mono" panose="00000009000000000000" pitchFamily="49" charset="0"/>
                <a:ea typeface="Roboto Mono" panose="00000009000000000000" pitchFamily="49" charset="0"/>
              </a:rPr>
              <a:t>risk, and growth.</a:t>
            </a:r>
          </a:p>
          <a:p>
            <a:endParaRPr lang="en-US" dirty="0">
              <a:latin typeface="Roboto Mono" panose="00000009000000000000" pitchFamily="49" charset="0"/>
              <a:ea typeface="Roboto Mono" panose="00000009000000000000" pitchFamily="49" charset="0"/>
            </a:endParaRPr>
          </a:p>
          <a:p>
            <a:r>
              <a:rPr lang="en-US" dirty="0">
                <a:latin typeface="Roboto Mono" panose="00000009000000000000" pitchFamily="49" charset="0"/>
                <a:ea typeface="Roboto Mono" panose="00000009000000000000" pitchFamily="49" charset="0"/>
              </a:rPr>
              <a:t>Asks: "Is the decision </a:t>
            </a:r>
          </a:p>
          <a:p>
            <a:r>
              <a:rPr lang="en-US" dirty="0">
                <a:latin typeface="Roboto Mono" panose="00000009000000000000" pitchFamily="49" charset="0"/>
                <a:ea typeface="Roboto Mono" panose="00000009000000000000" pitchFamily="49" charset="0"/>
              </a:rPr>
              <a:t>right?“</a:t>
            </a:r>
          </a:p>
          <a:p>
            <a:endParaRPr lang="en-US" dirty="0">
              <a:latin typeface="Roboto Mono" panose="00000009000000000000" pitchFamily="49" charset="0"/>
              <a:ea typeface="Roboto Mono" panose="00000009000000000000" pitchFamily="49" charset="0"/>
            </a:endParaRPr>
          </a:p>
          <a:p>
            <a:r>
              <a:rPr lang="en-US" dirty="0">
                <a:latin typeface="Roboto Mono" panose="00000009000000000000" pitchFamily="49" charset="0"/>
                <a:ea typeface="Roboto Mono" panose="00000009000000000000" pitchFamily="49" charset="0"/>
              </a:rPr>
              <a:t>Speaks the language of </a:t>
            </a:r>
          </a:p>
          <a:p>
            <a:r>
              <a:rPr lang="en-US" dirty="0">
                <a:latin typeface="Roboto Mono" panose="00000009000000000000" pitchFamily="49" charset="0"/>
                <a:ea typeface="Roboto Mono" panose="00000009000000000000" pitchFamily="49" charset="0"/>
              </a:rPr>
              <a:t>Strategic Goals.</a:t>
            </a:r>
          </a:p>
          <a:p>
            <a:endParaRPr lang="en-US" dirty="0">
              <a:latin typeface="Roboto Mono" panose="00000009000000000000" pitchFamily="49" charset="0"/>
              <a:ea typeface="Roboto Mono" panose="00000009000000000000" pitchFamily="49" charset="0"/>
            </a:endParaRPr>
          </a:p>
          <a:p>
            <a:r>
              <a:rPr lang="en-US" dirty="0">
                <a:latin typeface="Roboto Mono" panose="00000009000000000000" pitchFamily="49" charset="0"/>
                <a:ea typeface="Roboto Mono" panose="00000009000000000000" pitchFamily="49" charset="0"/>
              </a:rPr>
              <a:t>Uses Natural Language</a:t>
            </a:r>
          </a:p>
          <a:p>
            <a:endParaRPr lang="en-US" dirty="0">
              <a:latin typeface="Roboto Mono" panose="00000009000000000000" pitchFamily="49" charset="0"/>
              <a:ea typeface="Roboto Mono" panose="00000009000000000000" pitchFamily="49" charset="0"/>
            </a:endParaRPr>
          </a:p>
          <a:p>
            <a:endParaRPr lang="en-US" dirty="0">
              <a:latin typeface="Roboto Mono" panose="00000009000000000000" pitchFamily="49" charset="0"/>
              <a:ea typeface="Roboto Mono" panose="00000009000000000000" pitchFamily="49" charset="0"/>
            </a:endParaRPr>
          </a:p>
          <a:p>
            <a:endParaRPr lang="en-US" dirty="0">
              <a:latin typeface="Roboto Mono" panose="00000009000000000000" pitchFamily="49" charset="0"/>
              <a:ea typeface="Roboto Mono" panose="00000009000000000000" pitchFamily="49" charset="0"/>
            </a:endParaRPr>
          </a:p>
        </p:txBody>
      </p:sp>
      <p:sp>
        <p:nvSpPr>
          <p:cNvPr id="24" name="TextBox 23">
            <a:extLst>
              <a:ext uri="{FF2B5EF4-FFF2-40B4-BE49-F238E27FC236}">
                <a16:creationId xmlns:a16="http://schemas.microsoft.com/office/drawing/2014/main" id="{10BBEE04-A855-647F-C69B-C81186150F11}"/>
              </a:ext>
            </a:extLst>
          </p:cNvPr>
          <p:cNvSpPr txBox="1"/>
          <p:nvPr/>
        </p:nvSpPr>
        <p:spPr>
          <a:xfrm>
            <a:off x="8185964" y="1643998"/>
            <a:ext cx="3640740" cy="3416320"/>
          </a:xfrm>
          <a:prstGeom prst="rect">
            <a:avLst/>
          </a:prstGeom>
          <a:noFill/>
        </p:spPr>
        <p:txBody>
          <a:bodyPr wrap="square" rtlCol="0">
            <a:spAutoFit/>
          </a:bodyPr>
          <a:lstStyle/>
          <a:p>
            <a:r>
              <a:rPr lang="en-US" dirty="0">
                <a:latin typeface="Roboto Mono" panose="00000009000000000000" pitchFamily="49" charset="0"/>
                <a:ea typeface="Roboto Mono" panose="00000009000000000000" pitchFamily="49" charset="0"/>
              </a:rPr>
              <a:t>Looks at structures, </a:t>
            </a:r>
          </a:p>
          <a:p>
            <a:r>
              <a:rPr lang="en-US" dirty="0">
                <a:latin typeface="Roboto Mono" panose="00000009000000000000" pitchFamily="49" charset="0"/>
                <a:ea typeface="Roboto Mono" panose="00000009000000000000" pitchFamily="49" charset="0"/>
              </a:rPr>
              <a:t>logic, and completeness.</a:t>
            </a:r>
          </a:p>
          <a:p>
            <a:endParaRPr lang="en-US" dirty="0">
              <a:latin typeface="Roboto Mono" panose="00000009000000000000" pitchFamily="49" charset="0"/>
              <a:ea typeface="Roboto Mono" panose="00000009000000000000" pitchFamily="49" charset="0"/>
            </a:endParaRPr>
          </a:p>
          <a:p>
            <a:r>
              <a:rPr lang="en-US" dirty="0">
                <a:latin typeface="Roboto Mono" panose="00000009000000000000" pitchFamily="49" charset="0"/>
                <a:ea typeface="Roboto Mono" panose="00000009000000000000" pitchFamily="49" charset="0"/>
              </a:rPr>
              <a:t>Asks: "Is the model </a:t>
            </a:r>
          </a:p>
          <a:p>
            <a:r>
              <a:rPr lang="en-US" dirty="0">
                <a:latin typeface="Roboto Mono" panose="00000009000000000000" pitchFamily="49" charset="0"/>
                <a:ea typeface="Roboto Mono" panose="00000009000000000000" pitchFamily="49" charset="0"/>
              </a:rPr>
              <a:t>correct?"	</a:t>
            </a:r>
          </a:p>
          <a:p>
            <a:endParaRPr lang="en-US" dirty="0">
              <a:latin typeface="Roboto Mono" panose="00000009000000000000" pitchFamily="49" charset="0"/>
              <a:ea typeface="Roboto Mono" panose="00000009000000000000" pitchFamily="49" charset="0"/>
            </a:endParaRPr>
          </a:p>
          <a:p>
            <a:r>
              <a:rPr lang="en-US" dirty="0">
                <a:latin typeface="Roboto Mono" panose="00000009000000000000" pitchFamily="49" charset="0"/>
                <a:ea typeface="Roboto Mono" panose="00000009000000000000" pitchFamily="49" charset="0"/>
              </a:rPr>
              <a:t>Speaks the language of </a:t>
            </a:r>
          </a:p>
          <a:p>
            <a:r>
              <a:rPr lang="en-US" dirty="0">
                <a:latin typeface="Roboto Mono" panose="00000009000000000000" pitchFamily="49" charset="0"/>
                <a:ea typeface="Roboto Mono" panose="00000009000000000000" pitchFamily="49" charset="0"/>
              </a:rPr>
              <a:t>Engineering.</a:t>
            </a:r>
          </a:p>
          <a:p>
            <a:endParaRPr lang="en-US" dirty="0">
              <a:latin typeface="Roboto Mono" panose="00000009000000000000" pitchFamily="49" charset="0"/>
              <a:ea typeface="Roboto Mono" panose="00000009000000000000" pitchFamily="49" charset="0"/>
            </a:endParaRPr>
          </a:p>
          <a:p>
            <a:r>
              <a:rPr lang="en-US" dirty="0">
                <a:latin typeface="Roboto Mono" panose="00000009000000000000" pitchFamily="49" charset="0"/>
                <a:ea typeface="Roboto Mono" panose="00000009000000000000" pitchFamily="49" charset="0"/>
              </a:rPr>
              <a:t>Uses Formal Language</a:t>
            </a:r>
          </a:p>
          <a:p>
            <a:endParaRPr lang="en-US" dirty="0"/>
          </a:p>
          <a:p>
            <a:r>
              <a:rPr lang="en-US" dirty="0"/>
              <a:t>	</a:t>
            </a:r>
          </a:p>
        </p:txBody>
      </p:sp>
      <p:sp>
        <p:nvSpPr>
          <p:cNvPr id="3" name="TextBox 2">
            <a:extLst>
              <a:ext uri="{FF2B5EF4-FFF2-40B4-BE49-F238E27FC236}">
                <a16:creationId xmlns:a16="http://schemas.microsoft.com/office/drawing/2014/main" id="{56A6B38E-8E84-0237-D30A-E2D23C0EBFA5}"/>
              </a:ext>
            </a:extLst>
          </p:cNvPr>
          <p:cNvSpPr txBox="1"/>
          <p:nvPr/>
        </p:nvSpPr>
        <p:spPr>
          <a:xfrm>
            <a:off x="8185964" y="296193"/>
            <a:ext cx="3640740" cy="1077218"/>
          </a:xfrm>
          <a:prstGeom prst="rect">
            <a:avLst/>
          </a:prstGeom>
          <a:noFill/>
        </p:spPr>
        <p:txBody>
          <a:bodyPr wrap="none" rtlCol="0">
            <a:spAutoFit/>
          </a:bodyPr>
          <a:lstStyle/>
          <a:p>
            <a:r>
              <a:rPr lang="en-US" sz="3200" b="1" dirty="0">
                <a:latin typeface="Roboto Mono" panose="00000009000000000000" pitchFamily="49" charset="0"/>
                <a:ea typeface="Roboto Mono" panose="00000009000000000000" pitchFamily="49" charset="0"/>
              </a:rPr>
              <a:t>The Domain of </a:t>
            </a:r>
          </a:p>
          <a:p>
            <a:r>
              <a:rPr lang="en-US" sz="3200" b="1" dirty="0">
                <a:latin typeface="Roboto Mono" panose="00000009000000000000" pitchFamily="49" charset="0"/>
                <a:ea typeface="Roboto Mono" panose="00000009000000000000" pitchFamily="49" charset="0"/>
              </a:rPr>
              <a:t>Modelist</a:t>
            </a:r>
          </a:p>
        </p:txBody>
      </p:sp>
    </p:spTree>
    <p:extLst>
      <p:ext uri="{BB962C8B-B14F-4D97-AF65-F5344CB8AC3E}">
        <p14:creationId xmlns:p14="http://schemas.microsoft.com/office/powerpoint/2010/main" val="1322004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98F2B-4B11-5664-F953-4CFE63A8AAA3}"/>
            </a:ext>
          </a:extLst>
        </p:cNvPr>
        <p:cNvGrpSpPr/>
        <p:nvPr/>
      </p:nvGrpSpPr>
      <p:grpSpPr>
        <a:xfrm>
          <a:off x="0" y="0"/>
          <a:ext cx="0" cy="0"/>
          <a:chOff x="0" y="0"/>
          <a:chExt cx="0" cy="0"/>
        </a:xfrm>
      </p:grpSpPr>
      <p:pic>
        <p:nvPicPr>
          <p:cNvPr id="3" name="Picture 2" descr="A diagram of a company's financial system&#10;&#10;AI-generated content may be incorrect.">
            <a:extLst>
              <a:ext uri="{FF2B5EF4-FFF2-40B4-BE49-F238E27FC236}">
                <a16:creationId xmlns:a16="http://schemas.microsoft.com/office/drawing/2014/main" id="{73F32CC8-378B-67C9-6A09-F52FE205E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100" y="0"/>
            <a:ext cx="5387800" cy="6858000"/>
          </a:xfrm>
          <a:prstGeom prst="rect">
            <a:avLst/>
          </a:prstGeom>
        </p:spPr>
      </p:pic>
    </p:spTree>
    <p:extLst>
      <p:ext uri="{BB962C8B-B14F-4D97-AF65-F5344CB8AC3E}">
        <p14:creationId xmlns:p14="http://schemas.microsoft.com/office/powerpoint/2010/main" val="2220175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32E37B-C739-4504-C2CF-9DA4E24B0FBB}"/>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DDEF58E-1F58-2130-CAD0-783D4C94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DE7A73D0-D80C-0E23-F465-7695AA418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495175" cy="6858000"/>
          </a:xfrm>
          <a:custGeom>
            <a:avLst/>
            <a:gdLst>
              <a:gd name="connsiteX0" fmla="*/ 0 w 10495175"/>
              <a:gd name="connsiteY0" fmla="*/ 0 h 6858000"/>
              <a:gd name="connsiteX1" fmla="*/ 5289224 w 10495175"/>
              <a:gd name="connsiteY1" fmla="*/ 0 h 6858000"/>
              <a:gd name="connsiteX2" fmla="*/ 6736007 w 10495175"/>
              <a:gd name="connsiteY2" fmla="*/ 0 h 6858000"/>
              <a:gd name="connsiteX3" fmla="*/ 6998753 w 10495175"/>
              <a:gd name="connsiteY3" fmla="*/ 0 h 6858000"/>
              <a:gd name="connsiteX4" fmla="*/ 7778919 w 10495175"/>
              <a:gd name="connsiteY4" fmla="*/ 0 h 6858000"/>
              <a:gd name="connsiteX5" fmla="*/ 8872152 w 10495175"/>
              <a:gd name="connsiteY5" fmla="*/ 0 h 6858000"/>
              <a:gd name="connsiteX6" fmla="*/ 8894276 w 10495175"/>
              <a:gd name="connsiteY6" fmla="*/ 14997 h 6858000"/>
              <a:gd name="connsiteX7" fmla="*/ 10495175 w 10495175"/>
              <a:gd name="connsiteY7" fmla="*/ 3621656 h 6858000"/>
              <a:gd name="connsiteX8" fmla="*/ 8620825 w 10495175"/>
              <a:gd name="connsiteY8" fmla="*/ 6374814 h 6858000"/>
              <a:gd name="connsiteX9" fmla="*/ 8104177 w 10495175"/>
              <a:gd name="connsiteY9" fmla="*/ 6780599 h 6858000"/>
              <a:gd name="connsiteX10" fmla="*/ 7992421 w 10495175"/>
              <a:gd name="connsiteY10" fmla="*/ 6858000 h 6858000"/>
              <a:gd name="connsiteX11" fmla="*/ 7778919 w 10495175"/>
              <a:gd name="connsiteY11" fmla="*/ 6858000 h 6858000"/>
              <a:gd name="connsiteX12" fmla="*/ 6998753 w 10495175"/>
              <a:gd name="connsiteY12" fmla="*/ 6858000 h 6858000"/>
              <a:gd name="connsiteX13" fmla="*/ 6736007 w 10495175"/>
              <a:gd name="connsiteY13" fmla="*/ 6858000 h 6858000"/>
              <a:gd name="connsiteX14" fmla="*/ 5289224 w 10495175"/>
              <a:gd name="connsiteY14" fmla="*/ 6858000 h 6858000"/>
              <a:gd name="connsiteX15" fmla="*/ 0 w 1049517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B093F40C-B698-B4D5-99F9-F722E684A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0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1B18A78D-5E90-2D16-B8F2-2521BBEF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64"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B6F1633E-1271-4DF3-156A-12F24833EBB3}"/>
              </a:ext>
            </a:extLst>
          </p:cNvPr>
          <p:cNvPicPr>
            <a:picLocks noChangeAspect="1"/>
          </p:cNvPicPr>
          <p:nvPr/>
        </p:nvPicPr>
        <p:blipFill>
          <a:blip r:embed="rId3"/>
          <a:stretch>
            <a:fillRect/>
          </a:stretch>
        </p:blipFill>
        <p:spPr>
          <a:xfrm>
            <a:off x="3690997" y="917247"/>
            <a:ext cx="4810006" cy="5023506"/>
          </a:xfrm>
          <a:prstGeom prst="rect">
            <a:avLst/>
          </a:prstGeom>
        </p:spPr>
      </p:pic>
      <p:sp>
        <p:nvSpPr>
          <p:cNvPr id="3" name="TextBox 2">
            <a:extLst>
              <a:ext uri="{FF2B5EF4-FFF2-40B4-BE49-F238E27FC236}">
                <a16:creationId xmlns:a16="http://schemas.microsoft.com/office/drawing/2014/main" id="{9EDAC5A5-C3FC-8315-F537-67BC58C87DD9}"/>
              </a:ext>
            </a:extLst>
          </p:cNvPr>
          <p:cNvSpPr txBox="1"/>
          <p:nvPr/>
        </p:nvSpPr>
        <p:spPr>
          <a:xfrm>
            <a:off x="132178" y="2644169"/>
            <a:ext cx="4118323" cy="1477328"/>
          </a:xfrm>
          <a:prstGeom prst="rect">
            <a:avLst/>
          </a:prstGeom>
          <a:noFill/>
        </p:spPr>
        <p:txBody>
          <a:bodyPr wrap="square">
            <a:spAutoFit/>
          </a:bodyPr>
          <a:lstStyle/>
          <a:p>
            <a:r>
              <a:rPr lang="de-AT" dirty="0">
                <a:latin typeface="Roboto Mono" panose="00000009000000000000" pitchFamily="49" charset="0"/>
                <a:ea typeface="Roboto Mono" panose="00000009000000000000" pitchFamily="49" charset="0"/>
              </a:rPr>
              <a:t>"</a:t>
            </a:r>
            <a:r>
              <a:rPr lang="de-AT" dirty="0" err="1">
                <a:latin typeface="Roboto Mono" panose="00000009000000000000" pitchFamily="49" charset="0"/>
                <a:ea typeface="Roboto Mono" panose="00000009000000000000" pitchFamily="49" charset="0"/>
              </a:rPr>
              <a:t>How</a:t>
            </a:r>
            <a:r>
              <a:rPr lang="de-AT" dirty="0">
                <a:latin typeface="Roboto Mono" panose="00000009000000000000" pitchFamily="49" charset="0"/>
                <a:ea typeface="Roboto Mono" panose="00000009000000000000" pitchFamily="49" charset="0"/>
              </a:rPr>
              <a:t> do </a:t>
            </a:r>
            <a:r>
              <a:rPr lang="de-AT" dirty="0" err="1">
                <a:latin typeface="Roboto Mono" panose="00000009000000000000" pitchFamily="49" charset="0"/>
                <a:ea typeface="Roboto Mono" panose="00000009000000000000" pitchFamily="49" charset="0"/>
              </a:rPr>
              <a:t>specific</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companies</a:t>
            </a:r>
            <a:r>
              <a:rPr lang="de-AT" dirty="0">
                <a:latin typeface="Roboto Mono" panose="00000009000000000000" pitchFamily="49" charset="0"/>
                <a:ea typeface="Roboto Mono" panose="00000009000000000000" pitchFamily="49" charset="0"/>
              </a:rPr>
              <a:t> </a:t>
            </a:r>
          </a:p>
          <a:p>
            <a:r>
              <a:rPr lang="de-AT" dirty="0" err="1">
                <a:latin typeface="Roboto Mono" panose="00000009000000000000" pitchFamily="49" charset="0"/>
                <a:ea typeface="Roboto Mono" panose="00000009000000000000" pitchFamily="49" charset="0"/>
              </a:rPr>
              <a:t>establish</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their</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positions</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through</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product</a:t>
            </a:r>
            <a:r>
              <a:rPr lang="de-AT" dirty="0">
                <a:latin typeface="Roboto Mono" panose="00000009000000000000" pitchFamily="49" charset="0"/>
                <a:ea typeface="Roboto Mono" panose="00000009000000000000" pitchFamily="49" charset="0"/>
              </a:rPr>
              <a:t>/</a:t>
            </a:r>
            <a:r>
              <a:rPr lang="de-AT" dirty="0" err="1">
                <a:latin typeface="Roboto Mono" panose="00000009000000000000" pitchFamily="49" charset="0"/>
                <a:ea typeface="Roboto Mono" panose="00000009000000000000" pitchFamily="49" charset="0"/>
              </a:rPr>
              <a:t>service</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delivery</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interactions</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within</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the</a:t>
            </a:r>
            <a:r>
              <a:rPr lang="de-AT" dirty="0">
                <a:latin typeface="Roboto Mono" panose="00000009000000000000" pitchFamily="49" charset="0"/>
                <a:ea typeface="Roboto Mono" panose="00000009000000000000" pitchFamily="49" charset="0"/>
              </a:rPr>
              <a:t> wind </a:t>
            </a:r>
            <a:r>
              <a:rPr lang="de-AT" dirty="0" err="1">
                <a:latin typeface="Roboto Mono" panose="00000009000000000000" pitchFamily="49" charset="0"/>
                <a:ea typeface="Roboto Mono" panose="00000009000000000000" pitchFamily="49" charset="0"/>
              </a:rPr>
              <a:t>energy</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ecosystem</a:t>
            </a:r>
            <a:r>
              <a:rPr lang="de-AT" dirty="0">
                <a:latin typeface="Roboto Mono" panose="00000009000000000000" pitchFamily="49" charset="0"/>
                <a:ea typeface="Roboto Mono" panose="00000009000000000000" pitchFamily="49" charset="0"/>
              </a:rPr>
              <a:t>?”</a:t>
            </a:r>
          </a:p>
        </p:txBody>
      </p:sp>
      <p:sp>
        <p:nvSpPr>
          <p:cNvPr id="6" name="TextBox 5">
            <a:extLst>
              <a:ext uri="{FF2B5EF4-FFF2-40B4-BE49-F238E27FC236}">
                <a16:creationId xmlns:a16="http://schemas.microsoft.com/office/drawing/2014/main" id="{1F6F796D-1614-160C-AD34-86D65E71908F}"/>
              </a:ext>
            </a:extLst>
          </p:cNvPr>
          <p:cNvSpPr txBox="1"/>
          <p:nvPr/>
        </p:nvSpPr>
        <p:spPr>
          <a:xfrm>
            <a:off x="8185964" y="2228670"/>
            <a:ext cx="4007748" cy="2308324"/>
          </a:xfrm>
          <a:prstGeom prst="rect">
            <a:avLst/>
          </a:prstGeom>
          <a:noFill/>
        </p:spPr>
        <p:txBody>
          <a:bodyPr wrap="square">
            <a:spAutoFit/>
          </a:bodyPr>
          <a:lstStyle/>
          <a:p>
            <a:r>
              <a:rPr lang="de-AT" dirty="0">
                <a:latin typeface="Roboto Mono" panose="00000009000000000000" pitchFamily="49" charset="0"/>
                <a:ea typeface="Roboto Mono" panose="00000009000000000000" pitchFamily="49" charset="0"/>
              </a:rPr>
              <a:t>"Can </a:t>
            </a:r>
            <a:r>
              <a:rPr lang="de-AT" dirty="0" err="1">
                <a:latin typeface="Roboto Mono" panose="00000009000000000000" pitchFamily="49" charset="0"/>
                <a:ea typeface="Roboto Mono" panose="00000009000000000000" pitchFamily="49" charset="0"/>
              </a:rPr>
              <a:t>the</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ontology</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represent</a:t>
            </a:r>
            <a:r>
              <a:rPr lang="de-AT" dirty="0">
                <a:latin typeface="Roboto Mono" panose="00000009000000000000" pitchFamily="49" charset="0"/>
                <a:ea typeface="Roboto Mono" panose="00000009000000000000" pitchFamily="49" charset="0"/>
              </a:rPr>
              <a:t> a </a:t>
            </a:r>
            <a:r>
              <a:rPr lang="de-AT" dirty="0" err="1">
                <a:latin typeface="Roboto Mono" panose="00000009000000000000" pitchFamily="49" charset="0"/>
                <a:ea typeface="Roboto Mono" panose="00000009000000000000" pitchFamily="49" charset="0"/>
              </a:rPr>
              <a:t>product</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delivery</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relationship</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between</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two</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companies</a:t>
            </a:r>
            <a:r>
              <a:rPr lang="de-AT" dirty="0">
                <a:latin typeface="Roboto Mono" panose="00000009000000000000" pitchFamily="49" charset="0"/>
                <a:ea typeface="Roboto Mono" panose="00000009000000000000" pitchFamily="49" charset="0"/>
              </a:rPr>
              <a:t>?„</a:t>
            </a:r>
          </a:p>
          <a:p>
            <a:endParaRPr lang="de-AT" dirty="0">
              <a:latin typeface="Roboto Mono" panose="00000009000000000000" pitchFamily="49" charset="0"/>
              <a:ea typeface="Roboto Mono" panose="00000009000000000000" pitchFamily="49" charset="0"/>
            </a:endParaRPr>
          </a:p>
          <a:p>
            <a:r>
              <a:rPr lang="de-AT" dirty="0">
                <a:latin typeface="Roboto Mono" panose="00000009000000000000" pitchFamily="49" charset="0"/>
                <a:ea typeface="Roboto Mono" panose="00000009000000000000" pitchFamily="49" charset="0"/>
              </a:rPr>
              <a:t>"Can </a:t>
            </a:r>
            <a:r>
              <a:rPr lang="de-AT" dirty="0" err="1">
                <a:latin typeface="Roboto Mono" panose="00000009000000000000" pitchFamily="49" charset="0"/>
                <a:ea typeface="Roboto Mono" panose="00000009000000000000" pitchFamily="49" charset="0"/>
              </a:rPr>
              <a:t>we</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list</a:t>
            </a:r>
            <a:r>
              <a:rPr lang="de-AT" dirty="0">
                <a:latin typeface="Roboto Mono" panose="00000009000000000000" pitchFamily="49" charset="0"/>
                <a:ea typeface="Roboto Mono" panose="00000009000000000000" pitchFamily="49" charset="0"/>
              </a:rPr>
              <a:t> all </a:t>
            </a:r>
            <a:r>
              <a:rPr lang="de-AT" dirty="0" err="1">
                <a:latin typeface="Roboto Mono" panose="00000009000000000000" pitchFamily="49" charset="0"/>
                <a:ea typeface="Roboto Mono" panose="00000009000000000000" pitchFamily="49" charset="0"/>
              </a:rPr>
              <a:t>the</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bearing</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manufacturers</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that</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deliver</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to</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generator</a:t>
            </a:r>
            <a:r>
              <a:rPr lang="de-AT" dirty="0">
                <a:latin typeface="Roboto Mono" panose="00000009000000000000" pitchFamily="49" charset="0"/>
                <a:ea typeface="Roboto Mono" panose="00000009000000000000" pitchFamily="49" charset="0"/>
              </a:rPr>
              <a:t> </a:t>
            </a:r>
            <a:r>
              <a:rPr lang="de-AT" dirty="0" err="1">
                <a:latin typeface="Roboto Mono" panose="00000009000000000000" pitchFamily="49" charset="0"/>
                <a:ea typeface="Roboto Mono" panose="00000009000000000000" pitchFamily="49" charset="0"/>
              </a:rPr>
              <a:t>manufacturers</a:t>
            </a:r>
            <a:r>
              <a:rPr lang="de-AT" dirty="0">
                <a:latin typeface="Roboto Mono" panose="00000009000000000000" pitchFamily="49" charset="0"/>
                <a:ea typeface="Roboto Mono" panose="00000009000000000000" pitchFamily="49" charset="0"/>
              </a:rPr>
              <a:t>?"</a:t>
            </a:r>
          </a:p>
        </p:txBody>
      </p:sp>
    </p:spTree>
    <p:extLst>
      <p:ext uri="{BB962C8B-B14F-4D97-AF65-F5344CB8AC3E}">
        <p14:creationId xmlns:p14="http://schemas.microsoft.com/office/powerpoint/2010/main" val="489135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B03487-FBB4-CEAF-54E5-CBF3E02D58FC}"/>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69156E2-BD3F-72F7-C377-D761BE6B1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E8DC60DF-1005-A915-8611-EE2AAB399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495175" cy="6858000"/>
          </a:xfrm>
          <a:custGeom>
            <a:avLst/>
            <a:gdLst>
              <a:gd name="connsiteX0" fmla="*/ 0 w 10495175"/>
              <a:gd name="connsiteY0" fmla="*/ 0 h 6858000"/>
              <a:gd name="connsiteX1" fmla="*/ 5289224 w 10495175"/>
              <a:gd name="connsiteY1" fmla="*/ 0 h 6858000"/>
              <a:gd name="connsiteX2" fmla="*/ 6736007 w 10495175"/>
              <a:gd name="connsiteY2" fmla="*/ 0 h 6858000"/>
              <a:gd name="connsiteX3" fmla="*/ 6998753 w 10495175"/>
              <a:gd name="connsiteY3" fmla="*/ 0 h 6858000"/>
              <a:gd name="connsiteX4" fmla="*/ 7778919 w 10495175"/>
              <a:gd name="connsiteY4" fmla="*/ 0 h 6858000"/>
              <a:gd name="connsiteX5" fmla="*/ 8872152 w 10495175"/>
              <a:gd name="connsiteY5" fmla="*/ 0 h 6858000"/>
              <a:gd name="connsiteX6" fmla="*/ 8894276 w 10495175"/>
              <a:gd name="connsiteY6" fmla="*/ 14997 h 6858000"/>
              <a:gd name="connsiteX7" fmla="*/ 10495175 w 10495175"/>
              <a:gd name="connsiteY7" fmla="*/ 3621656 h 6858000"/>
              <a:gd name="connsiteX8" fmla="*/ 8620825 w 10495175"/>
              <a:gd name="connsiteY8" fmla="*/ 6374814 h 6858000"/>
              <a:gd name="connsiteX9" fmla="*/ 8104177 w 10495175"/>
              <a:gd name="connsiteY9" fmla="*/ 6780599 h 6858000"/>
              <a:gd name="connsiteX10" fmla="*/ 7992421 w 10495175"/>
              <a:gd name="connsiteY10" fmla="*/ 6858000 h 6858000"/>
              <a:gd name="connsiteX11" fmla="*/ 7778919 w 10495175"/>
              <a:gd name="connsiteY11" fmla="*/ 6858000 h 6858000"/>
              <a:gd name="connsiteX12" fmla="*/ 6998753 w 10495175"/>
              <a:gd name="connsiteY12" fmla="*/ 6858000 h 6858000"/>
              <a:gd name="connsiteX13" fmla="*/ 6736007 w 10495175"/>
              <a:gd name="connsiteY13" fmla="*/ 6858000 h 6858000"/>
              <a:gd name="connsiteX14" fmla="*/ 5289224 w 10495175"/>
              <a:gd name="connsiteY14" fmla="*/ 6858000 h 6858000"/>
              <a:gd name="connsiteX15" fmla="*/ 0 w 1049517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F20C40B2-77FB-E896-B918-6BD11814B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0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CE709C6A-8A6B-8F6A-4D1C-09859619A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64"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6E507F46-0852-13F7-92E4-E5A331ACCE3F}"/>
              </a:ext>
            </a:extLst>
          </p:cNvPr>
          <p:cNvPicPr>
            <a:picLocks noChangeAspect="1"/>
          </p:cNvPicPr>
          <p:nvPr/>
        </p:nvPicPr>
        <p:blipFill>
          <a:blip r:embed="rId3"/>
          <a:stretch>
            <a:fillRect/>
          </a:stretch>
        </p:blipFill>
        <p:spPr>
          <a:xfrm>
            <a:off x="3690997" y="917247"/>
            <a:ext cx="4810006" cy="5023506"/>
          </a:xfrm>
          <a:prstGeom prst="rect">
            <a:avLst/>
          </a:prstGeom>
        </p:spPr>
      </p:pic>
      <p:sp>
        <p:nvSpPr>
          <p:cNvPr id="9" name="TextBox 8">
            <a:extLst>
              <a:ext uri="{FF2B5EF4-FFF2-40B4-BE49-F238E27FC236}">
                <a16:creationId xmlns:a16="http://schemas.microsoft.com/office/drawing/2014/main" id="{D8493112-7531-D161-6038-2D0D76788921}"/>
              </a:ext>
            </a:extLst>
          </p:cNvPr>
          <p:cNvSpPr txBox="1"/>
          <p:nvPr/>
        </p:nvSpPr>
        <p:spPr>
          <a:xfrm>
            <a:off x="435904" y="296193"/>
            <a:ext cx="3640740" cy="1077218"/>
          </a:xfrm>
          <a:prstGeom prst="rect">
            <a:avLst/>
          </a:prstGeom>
          <a:noFill/>
        </p:spPr>
        <p:txBody>
          <a:bodyPr wrap="none" rtlCol="0">
            <a:spAutoFit/>
          </a:bodyPr>
          <a:lstStyle/>
          <a:p>
            <a:r>
              <a:rPr lang="en-US" sz="3200" b="1" dirty="0">
                <a:latin typeface="Roboto Mono" panose="00000009000000000000" pitchFamily="49" charset="0"/>
                <a:ea typeface="Roboto Mono" panose="00000009000000000000" pitchFamily="49" charset="0"/>
              </a:rPr>
              <a:t>The Domain of </a:t>
            </a:r>
          </a:p>
          <a:p>
            <a:r>
              <a:rPr lang="en-US" sz="3200" b="1" dirty="0">
                <a:latin typeface="Roboto Mono" panose="00000009000000000000" pitchFamily="49" charset="0"/>
                <a:ea typeface="Roboto Mono" panose="00000009000000000000" pitchFamily="49" charset="0"/>
              </a:rPr>
              <a:t>Decision-Maker</a:t>
            </a:r>
          </a:p>
        </p:txBody>
      </p:sp>
      <p:sp>
        <p:nvSpPr>
          <p:cNvPr id="11" name="TextBox 10">
            <a:extLst>
              <a:ext uri="{FF2B5EF4-FFF2-40B4-BE49-F238E27FC236}">
                <a16:creationId xmlns:a16="http://schemas.microsoft.com/office/drawing/2014/main" id="{3A6318D5-00A3-33AB-A98D-107FA6257EAE}"/>
              </a:ext>
            </a:extLst>
          </p:cNvPr>
          <p:cNvSpPr txBox="1"/>
          <p:nvPr/>
        </p:nvSpPr>
        <p:spPr>
          <a:xfrm>
            <a:off x="416577" y="1643998"/>
            <a:ext cx="4458272" cy="3693319"/>
          </a:xfrm>
          <a:prstGeom prst="rect">
            <a:avLst/>
          </a:prstGeom>
          <a:noFill/>
        </p:spPr>
        <p:txBody>
          <a:bodyPr wrap="none" rtlCol="0">
            <a:spAutoFit/>
          </a:bodyPr>
          <a:lstStyle/>
          <a:p>
            <a:r>
              <a:rPr lang="en-US" dirty="0">
                <a:latin typeface="Roboto Mono" panose="00000009000000000000" pitchFamily="49" charset="0"/>
                <a:ea typeface="Roboto Mono" panose="00000009000000000000" pitchFamily="49" charset="0"/>
              </a:rPr>
              <a:t>Looks at market opportunities, </a:t>
            </a:r>
          </a:p>
          <a:p>
            <a:r>
              <a:rPr lang="en-US" dirty="0">
                <a:latin typeface="Roboto Mono" panose="00000009000000000000" pitchFamily="49" charset="0"/>
                <a:ea typeface="Roboto Mono" panose="00000009000000000000" pitchFamily="49" charset="0"/>
              </a:rPr>
              <a:t>risk, and growth.</a:t>
            </a:r>
          </a:p>
          <a:p>
            <a:endParaRPr lang="en-US" dirty="0">
              <a:latin typeface="Roboto Mono" panose="00000009000000000000" pitchFamily="49" charset="0"/>
              <a:ea typeface="Roboto Mono" panose="00000009000000000000" pitchFamily="49" charset="0"/>
            </a:endParaRPr>
          </a:p>
          <a:p>
            <a:r>
              <a:rPr lang="en-US" dirty="0">
                <a:latin typeface="Roboto Mono" panose="00000009000000000000" pitchFamily="49" charset="0"/>
                <a:ea typeface="Roboto Mono" panose="00000009000000000000" pitchFamily="49" charset="0"/>
              </a:rPr>
              <a:t>Asks: "Is the decision </a:t>
            </a:r>
          </a:p>
          <a:p>
            <a:r>
              <a:rPr lang="en-US" dirty="0">
                <a:latin typeface="Roboto Mono" panose="00000009000000000000" pitchFamily="49" charset="0"/>
                <a:ea typeface="Roboto Mono" panose="00000009000000000000" pitchFamily="49" charset="0"/>
              </a:rPr>
              <a:t>right?“</a:t>
            </a:r>
          </a:p>
          <a:p>
            <a:endParaRPr lang="en-US" dirty="0">
              <a:latin typeface="Roboto Mono" panose="00000009000000000000" pitchFamily="49" charset="0"/>
              <a:ea typeface="Roboto Mono" panose="00000009000000000000" pitchFamily="49" charset="0"/>
            </a:endParaRPr>
          </a:p>
          <a:p>
            <a:r>
              <a:rPr lang="en-US" dirty="0">
                <a:latin typeface="Roboto Mono" panose="00000009000000000000" pitchFamily="49" charset="0"/>
                <a:ea typeface="Roboto Mono" panose="00000009000000000000" pitchFamily="49" charset="0"/>
              </a:rPr>
              <a:t>Speaks the language of </a:t>
            </a:r>
          </a:p>
          <a:p>
            <a:r>
              <a:rPr lang="en-US" dirty="0">
                <a:latin typeface="Roboto Mono" panose="00000009000000000000" pitchFamily="49" charset="0"/>
                <a:ea typeface="Roboto Mono" panose="00000009000000000000" pitchFamily="49" charset="0"/>
              </a:rPr>
              <a:t>Strategic Goals.</a:t>
            </a:r>
          </a:p>
          <a:p>
            <a:endParaRPr lang="en-US" dirty="0">
              <a:latin typeface="Roboto Mono" panose="00000009000000000000" pitchFamily="49" charset="0"/>
              <a:ea typeface="Roboto Mono" panose="00000009000000000000" pitchFamily="49" charset="0"/>
            </a:endParaRPr>
          </a:p>
          <a:p>
            <a:r>
              <a:rPr lang="en-US" dirty="0">
                <a:latin typeface="Roboto Mono" panose="00000009000000000000" pitchFamily="49" charset="0"/>
                <a:ea typeface="Roboto Mono" panose="00000009000000000000" pitchFamily="49" charset="0"/>
              </a:rPr>
              <a:t>Uses Natural Language</a:t>
            </a:r>
          </a:p>
          <a:p>
            <a:endParaRPr lang="en-US" dirty="0">
              <a:latin typeface="Roboto Mono" panose="00000009000000000000" pitchFamily="49" charset="0"/>
              <a:ea typeface="Roboto Mono" panose="00000009000000000000" pitchFamily="49" charset="0"/>
            </a:endParaRPr>
          </a:p>
          <a:p>
            <a:endParaRPr lang="en-US" dirty="0">
              <a:latin typeface="Roboto Mono" panose="00000009000000000000" pitchFamily="49" charset="0"/>
              <a:ea typeface="Roboto Mono" panose="00000009000000000000" pitchFamily="49" charset="0"/>
            </a:endParaRPr>
          </a:p>
          <a:p>
            <a:endParaRPr lang="en-US" dirty="0">
              <a:latin typeface="Roboto Mono" panose="00000009000000000000" pitchFamily="49" charset="0"/>
              <a:ea typeface="Roboto Mono" panose="00000009000000000000" pitchFamily="49" charset="0"/>
            </a:endParaRPr>
          </a:p>
        </p:txBody>
      </p:sp>
      <p:sp>
        <p:nvSpPr>
          <p:cNvPr id="24" name="TextBox 23">
            <a:extLst>
              <a:ext uri="{FF2B5EF4-FFF2-40B4-BE49-F238E27FC236}">
                <a16:creationId xmlns:a16="http://schemas.microsoft.com/office/drawing/2014/main" id="{6F23F350-94E1-5BD9-30D6-84A9AB13EB88}"/>
              </a:ext>
            </a:extLst>
          </p:cNvPr>
          <p:cNvSpPr txBox="1"/>
          <p:nvPr/>
        </p:nvSpPr>
        <p:spPr>
          <a:xfrm>
            <a:off x="8185964" y="1643998"/>
            <a:ext cx="3640740" cy="3416320"/>
          </a:xfrm>
          <a:prstGeom prst="rect">
            <a:avLst/>
          </a:prstGeom>
          <a:noFill/>
        </p:spPr>
        <p:txBody>
          <a:bodyPr wrap="square" rtlCol="0">
            <a:spAutoFit/>
          </a:bodyPr>
          <a:lstStyle/>
          <a:p>
            <a:r>
              <a:rPr lang="en-US" dirty="0">
                <a:latin typeface="Roboto Mono" panose="00000009000000000000" pitchFamily="49" charset="0"/>
                <a:ea typeface="Roboto Mono" panose="00000009000000000000" pitchFamily="49" charset="0"/>
              </a:rPr>
              <a:t>Looks at structures, </a:t>
            </a:r>
          </a:p>
          <a:p>
            <a:r>
              <a:rPr lang="en-US" dirty="0">
                <a:latin typeface="Roboto Mono" panose="00000009000000000000" pitchFamily="49" charset="0"/>
                <a:ea typeface="Roboto Mono" panose="00000009000000000000" pitchFamily="49" charset="0"/>
              </a:rPr>
              <a:t>logic, and completeness.</a:t>
            </a:r>
          </a:p>
          <a:p>
            <a:endParaRPr lang="en-US" dirty="0">
              <a:latin typeface="Roboto Mono" panose="00000009000000000000" pitchFamily="49" charset="0"/>
              <a:ea typeface="Roboto Mono" panose="00000009000000000000" pitchFamily="49" charset="0"/>
            </a:endParaRPr>
          </a:p>
          <a:p>
            <a:r>
              <a:rPr lang="en-US" dirty="0">
                <a:latin typeface="Roboto Mono" panose="00000009000000000000" pitchFamily="49" charset="0"/>
                <a:ea typeface="Roboto Mono" panose="00000009000000000000" pitchFamily="49" charset="0"/>
              </a:rPr>
              <a:t>Asks: "Is the model </a:t>
            </a:r>
          </a:p>
          <a:p>
            <a:r>
              <a:rPr lang="en-US" dirty="0">
                <a:latin typeface="Roboto Mono" panose="00000009000000000000" pitchFamily="49" charset="0"/>
                <a:ea typeface="Roboto Mono" panose="00000009000000000000" pitchFamily="49" charset="0"/>
              </a:rPr>
              <a:t>correct?"	</a:t>
            </a:r>
          </a:p>
          <a:p>
            <a:endParaRPr lang="en-US" dirty="0">
              <a:latin typeface="Roboto Mono" panose="00000009000000000000" pitchFamily="49" charset="0"/>
              <a:ea typeface="Roboto Mono" panose="00000009000000000000" pitchFamily="49" charset="0"/>
            </a:endParaRPr>
          </a:p>
          <a:p>
            <a:r>
              <a:rPr lang="en-US" dirty="0">
                <a:latin typeface="Roboto Mono" panose="00000009000000000000" pitchFamily="49" charset="0"/>
                <a:ea typeface="Roboto Mono" panose="00000009000000000000" pitchFamily="49" charset="0"/>
              </a:rPr>
              <a:t>Speaks the language of </a:t>
            </a:r>
          </a:p>
          <a:p>
            <a:r>
              <a:rPr lang="en-US" dirty="0">
                <a:latin typeface="Roboto Mono" panose="00000009000000000000" pitchFamily="49" charset="0"/>
                <a:ea typeface="Roboto Mono" panose="00000009000000000000" pitchFamily="49" charset="0"/>
              </a:rPr>
              <a:t>Engineering.</a:t>
            </a:r>
          </a:p>
          <a:p>
            <a:endParaRPr lang="en-US" dirty="0">
              <a:latin typeface="Roboto Mono" panose="00000009000000000000" pitchFamily="49" charset="0"/>
              <a:ea typeface="Roboto Mono" panose="00000009000000000000" pitchFamily="49" charset="0"/>
            </a:endParaRPr>
          </a:p>
          <a:p>
            <a:r>
              <a:rPr lang="en-US" dirty="0">
                <a:latin typeface="Roboto Mono" panose="00000009000000000000" pitchFamily="49" charset="0"/>
                <a:ea typeface="Roboto Mono" panose="00000009000000000000" pitchFamily="49" charset="0"/>
              </a:rPr>
              <a:t>Uses formal language</a:t>
            </a:r>
          </a:p>
          <a:p>
            <a:endParaRPr lang="en-US" dirty="0"/>
          </a:p>
          <a:p>
            <a:r>
              <a:rPr lang="en-US" dirty="0"/>
              <a:t>	</a:t>
            </a:r>
          </a:p>
        </p:txBody>
      </p:sp>
      <p:sp>
        <p:nvSpPr>
          <p:cNvPr id="3" name="TextBox 2">
            <a:extLst>
              <a:ext uri="{FF2B5EF4-FFF2-40B4-BE49-F238E27FC236}">
                <a16:creationId xmlns:a16="http://schemas.microsoft.com/office/drawing/2014/main" id="{113FA752-FB89-847B-BB66-BC8681D1738B}"/>
              </a:ext>
            </a:extLst>
          </p:cNvPr>
          <p:cNvSpPr txBox="1"/>
          <p:nvPr/>
        </p:nvSpPr>
        <p:spPr>
          <a:xfrm>
            <a:off x="8185964" y="296193"/>
            <a:ext cx="3640740" cy="1077218"/>
          </a:xfrm>
          <a:prstGeom prst="rect">
            <a:avLst/>
          </a:prstGeom>
          <a:noFill/>
        </p:spPr>
        <p:txBody>
          <a:bodyPr wrap="none" rtlCol="0">
            <a:spAutoFit/>
          </a:bodyPr>
          <a:lstStyle/>
          <a:p>
            <a:r>
              <a:rPr lang="en-US" sz="3200" b="1" dirty="0">
                <a:latin typeface="Roboto Mono" panose="00000009000000000000" pitchFamily="49" charset="0"/>
                <a:ea typeface="Roboto Mono" panose="00000009000000000000" pitchFamily="49" charset="0"/>
              </a:rPr>
              <a:t>The Domain of </a:t>
            </a:r>
          </a:p>
          <a:p>
            <a:r>
              <a:rPr lang="en-US" sz="3200" b="1" dirty="0">
                <a:latin typeface="Roboto Mono" panose="00000009000000000000" pitchFamily="49" charset="0"/>
                <a:ea typeface="Roboto Mono" panose="00000009000000000000" pitchFamily="49" charset="0"/>
              </a:rPr>
              <a:t>Modelist</a:t>
            </a:r>
          </a:p>
        </p:txBody>
      </p:sp>
      <p:sp>
        <p:nvSpPr>
          <p:cNvPr id="2" name="Rectangle 1">
            <a:extLst>
              <a:ext uri="{FF2B5EF4-FFF2-40B4-BE49-F238E27FC236}">
                <a16:creationId xmlns:a16="http://schemas.microsoft.com/office/drawing/2014/main" id="{69205D29-ECA1-0C47-3311-AB1F59019184}"/>
              </a:ext>
            </a:extLst>
          </p:cNvPr>
          <p:cNvSpPr/>
          <p:nvPr/>
        </p:nvSpPr>
        <p:spPr>
          <a:xfrm>
            <a:off x="350748" y="221064"/>
            <a:ext cx="5496675" cy="6241381"/>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dirty="0"/>
          </a:p>
        </p:txBody>
      </p:sp>
    </p:spTree>
    <p:extLst>
      <p:ext uri="{BB962C8B-B14F-4D97-AF65-F5344CB8AC3E}">
        <p14:creationId xmlns:p14="http://schemas.microsoft.com/office/powerpoint/2010/main" val="516250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F842B6-043E-891A-3A92-59888A77232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erson with white hair wearing glasses&#10;&#10;AI-generated content may be incorrect.">
            <a:extLst>
              <a:ext uri="{FF2B5EF4-FFF2-40B4-BE49-F238E27FC236}">
                <a16:creationId xmlns:a16="http://schemas.microsoft.com/office/drawing/2014/main" id="{7E8F1DDA-A63F-53E5-7777-6A7F2FF03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860" y="0"/>
            <a:ext cx="5722280" cy="6858000"/>
          </a:xfrm>
          <a:prstGeom prst="rect">
            <a:avLst/>
          </a:prstGeom>
        </p:spPr>
      </p:pic>
    </p:spTree>
    <p:extLst>
      <p:ext uri="{BB962C8B-B14F-4D97-AF65-F5344CB8AC3E}">
        <p14:creationId xmlns:p14="http://schemas.microsoft.com/office/powerpoint/2010/main" val="3578347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224F74-BE07-A7D5-2E50-78E1E1A474A9}"/>
            </a:ext>
          </a:extLst>
        </p:cNvPr>
        <p:cNvGrpSpPr/>
        <p:nvPr/>
      </p:nvGrpSpPr>
      <p:grpSpPr>
        <a:xfrm>
          <a:off x="0" y="0"/>
          <a:ext cx="0" cy="0"/>
          <a:chOff x="0" y="0"/>
          <a:chExt cx="0" cy="0"/>
        </a:xfrm>
      </p:grpSpPr>
      <p:pic>
        <p:nvPicPr>
          <p:cNvPr id="2" name="Picture 1" descr="A person with white hair wearing glasses&#10;&#10;AI-generated content may be incorrect.">
            <a:extLst>
              <a:ext uri="{FF2B5EF4-FFF2-40B4-BE49-F238E27FC236}">
                <a16:creationId xmlns:a16="http://schemas.microsoft.com/office/drawing/2014/main" id="{696AF07B-67E7-46D3-D288-9A8A22C68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860" y="0"/>
            <a:ext cx="5722280" cy="6858000"/>
          </a:xfrm>
          <a:prstGeom prst="rect">
            <a:avLst/>
          </a:prstGeom>
        </p:spPr>
      </p:pic>
      <p:sp>
        <p:nvSpPr>
          <p:cNvPr id="13" name="Rectangle 12">
            <a:extLst>
              <a:ext uri="{FF2B5EF4-FFF2-40B4-BE49-F238E27FC236}">
                <a16:creationId xmlns:a16="http://schemas.microsoft.com/office/drawing/2014/main" id="{33E1F392-B472-0319-197C-5B5774195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Cloud 3">
            <a:extLst>
              <a:ext uri="{FF2B5EF4-FFF2-40B4-BE49-F238E27FC236}">
                <a16:creationId xmlns:a16="http://schemas.microsoft.com/office/drawing/2014/main" id="{39F9778F-3C31-F752-5504-15502247C109}"/>
              </a:ext>
            </a:extLst>
          </p:cNvPr>
          <p:cNvSpPr/>
          <p:nvPr/>
        </p:nvSpPr>
        <p:spPr>
          <a:xfrm>
            <a:off x="7892065" y="1864760"/>
            <a:ext cx="4298411" cy="2779159"/>
          </a:xfrm>
          <a:prstGeom prst="cloud">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So What?</a:t>
            </a:r>
            <a:endParaRPr lang="de-AT" sz="4000" dirty="0"/>
          </a:p>
        </p:txBody>
      </p:sp>
    </p:spTree>
    <p:extLst>
      <p:ext uri="{BB962C8B-B14F-4D97-AF65-F5344CB8AC3E}">
        <p14:creationId xmlns:p14="http://schemas.microsoft.com/office/powerpoint/2010/main" val="3404534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565C0024-3D70-1407-FCB1-95C0DE8B7E9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A4E6A45-7001-F04A-42E5-F9245CAD97C5}"/>
              </a:ext>
            </a:extLst>
          </p:cNvPr>
          <p:cNvSpPr txBox="1"/>
          <p:nvPr/>
        </p:nvSpPr>
        <p:spPr>
          <a:xfrm>
            <a:off x="1799070" y="2705725"/>
            <a:ext cx="8593860" cy="1446550"/>
          </a:xfrm>
          <a:prstGeom prst="rect">
            <a:avLst/>
          </a:prstGeom>
          <a:noFill/>
        </p:spPr>
        <p:txBody>
          <a:bodyPr wrap="square" rtlCol="0">
            <a:spAutoFit/>
          </a:bodyPr>
          <a:lstStyle/>
          <a:p>
            <a:r>
              <a:rPr lang="en-US" sz="8800" b="1" dirty="0">
                <a:solidFill>
                  <a:schemeClr val="bg1"/>
                </a:solidFill>
                <a:latin typeface="Roboto Mono"/>
                <a:ea typeface="Roboto Mono"/>
                <a:sym typeface="Arial"/>
              </a:rPr>
              <a:t>The Solution</a:t>
            </a:r>
            <a:endParaRPr lang="de-AT" sz="8800" b="1" dirty="0">
              <a:solidFill>
                <a:schemeClr val="bg1"/>
              </a:solidFill>
              <a:latin typeface="Roboto Mono"/>
              <a:ea typeface="Roboto Mono"/>
              <a:sym typeface="Arial"/>
            </a:endParaRPr>
          </a:p>
        </p:txBody>
      </p:sp>
    </p:spTree>
    <p:extLst>
      <p:ext uri="{BB962C8B-B14F-4D97-AF65-F5344CB8AC3E}">
        <p14:creationId xmlns:p14="http://schemas.microsoft.com/office/powerpoint/2010/main" val="216134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57358-98AA-A9D4-648D-E4336CB9BA7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08A06A5-37ED-A93B-1430-A20B98D28B36}"/>
              </a:ext>
            </a:extLst>
          </p:cNvPr>
          <p:cNvSpPr txBox="1"/>
          <p:nvPr/>
        </p:nvSpPr>
        <p:spPr>
          <a:xfrm>
            <a:off x="844550" y="1305341"/>
            <a:ext cx="10502900" cy="4247317"/>
          </a:xfrm>
          <a:prstGeom prst="rect">
            <a:avLst/>
          </a:prstGeom>
          <a:noFill/>
        </p:spPr>
        <p:txBody>
          <a:bodyPr wrap="square" rtlCol="0">
            <a:spAutoFit/>
          </a:bodyPr>
          <a:lstStyle/>
          <a:p>
            <a:pPr algn="ctr"/>
            <a:r>
              <a:rPr lang="en-US" sz="5400" b="1" dirty="0">
                <a:solidFill>
                  <a:srgbClr val="FF0000"/>
                </a:solidFill>
                <a:latin typeface="Roboto Mono"/>
                <a:ea typeface="Roboto Mono"/>
              </a:rPr>
              <a:t>BEAR</a:t>
            </a:r>
            <a:r>
              <a:rPr lang="en-US" sz="5400" b="1" dirty="0">
                <a:latin typeface="Roboto Mono"/>
                <a:ea typeface="Roboto Mono"/>
              </a:rPr>
              <a:t>: Value-First Ontology Engineering Framework (for </a:t>
            </a:r>
            <a:r>
              <a:rPr lang="en-US" sz="5400" b="1" dirty="0">
                <a:solidFill>
                  <a:srgbClr val="FF0000"/>
                </a:solidFill>
                <a:latin typeface="Roboto Mono"/>
                <a:ea typeface="Roboto Mono"/>
              </a:rPr>
              <a:t>B</a:t>
            </a:r>
            <a:r>
              <a:rPr lang="en-US" sz="5400" b="1" dirty="0">
                <a:latin typeface="Roboto Mono"/>
                <a:ea typeface="Roboto Mono"/>
              </a:rPr>
              <a:t>usiness </a:t>
            </a:r>
            <a:r>
              <a:rPr lang="en-US" sz="5400" b="1" dirty="0">
                <a:solidFill>
                  <a:srgbClr val="FF0000"/>
                </a:solidFill>
                <a:latin typeface="Roboto Mono"/>
                <a:ea typeface="Roboto Mono"/>
              </a:rPr>
              <a:t>E</a:t>
            </a:r>
            <a:r>
              <a:rPr lang="en-US" sz="5400" b="1" dirty="0">
                <a:latin typeface="Roboto Mono"/>
                <a:ea typeface="Roboto Mono"/>
              </a:rPr>
              <a:t>cosystem </a:t>
            </a:r>
            <a:r>
              <a:rPr lang="en-US" sz="5400" b="1" dirty="0">
                <a:solidFill>
                  <a:srgbClr val="FF0000"/>
                </a:solidFill>
                <a:latin typeface="Roboto Mono"/>
                <a:ea typeface="Roboto Mono"/>
              </a:rPr>
              <a:t>A</a:t>
            </a:r>
            <a:r>
              <a:rPr lang="en-US" sz="5400" b="1" dirty="0">
                <a:latin typeface="Roboto Mono"/>
                <a:ea typeface="Roboto Mono"/>
              </a:rPr>
              <a:t>nalysis and </a:t>
            </a:r>
            <a:r>
              <a:rPr lang="en-US" sz="5400" b="1" dirty="0">
                <a:solidFill>
                  <a:srgbClr val="FF0000"/>
                </a:solidFill>
                <a:latin typeface="Roboto Mono"/>
                <a:ea typeface="Roboto Mono"/>
              </a:rPr>
              <a:t>R</a:t>
            </a:r>
            <a:r>
              <a:rPr lang="en-US" sz="5400" b="1" dirty="0">
                <a:latin typeface="Roboto Mono"/>
                <a:ea typeface="Roboto Mono"/>
              </a:rPr>
              <a:t>epresentation)</a:t>
            </a:r>
            <a:endParaRPr lang="de-AT" sz="5400" b="1" dirty="0">
              <a:latin typeface="Roboto Mono"/>
              <a:ea typeface="Roboto Mono"/>
            </a:endParaRPr>
          </a:p>
        </p:txBody>
      </p:sp>
    </p:spTree>
    <p:extLst>
      <p:ext uri="{BB962C8B-B14F-4D97-AF65-F5344CB8AC3E}">
        <p14:creationId xmlns:p14="http://schemas.microsoft.com/office/powerpoint/2010/main" val="151351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31122-479E-D450-F786-E7C219786F9E}"/>
            </a:ext>
          </a:extLst>
        </p:cNvPr>
        <p:cNvGrpSpPr/>
        <p:nvPr/>
      </p:nvGrpSpPr>
      <p:grpSpPr>
        <a:xfrm>
          <a:off x="0" y="0"/>
          <a:ext cx="0" cy="0"/>
          <a:chOff x="0" y="0"/>
          <a:chExt cx="0" cy="0"/>
        </a:xfrm>
      </p:grpSpPr>
      <p:pic>
        <p:nvPicPr>
          <p:cNvPr id="2" name="Picture 1" descr="A diagram of a diagram&#10;&#10;AI-generated content may be incorrect.">
            <a:extLst>
              <a:ext uri="{FF2B5EF4-FFF2-40B4-BE49-F238E27FC236}">
                <a16:creationId xmlns:a16="http://schemas.microsoft.com/office/drawing/2014/main" id="{CE5D4A81-C9C6-893E-796E-6CD935D10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86" y="1155380"/>
            <a:ext cx="11245028" cy="4547240"/>
          </a:xfrm>
          <a:prstGeom prst="rect">
            <a:avLst/>
          </a:prstGeom>
        </p:spPr>
      </p:pic>
    </p:spTree>
    <p:extLst>
      <p:ext uri="{BB962C8B-B14F-4D97-AF65-F5344CB8AC3E}">
        <p14:creationId xmlns:p14="http://schemas.microsoft.com/office/powerpoint/2010/main" val="1431703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C53EE-B456-03D5-4CF2-81012AC5E77A}"/>
            </a:ext>
          </a:extLst>
        </p:cNvPr>
        <p:cNvGrpSpPr/>
        <p:nvPr/>
      </p:nvGrpSpPr>
      <p:grpSpPr>
        <a:xfrm>
          <a:off x="0" y="0"/>
          <a:ext cx="0" cy="0"/>
          <a:chOff x="0" y="0"/>
          <a:chExt cx="0" cy="0"/>
        </a:xfrm>
      </p:grpSpPr>
      <p:pic>
        <p:nvPicPr>
          <p:cNvPr id="2" name="Picture 1" descr="A diagram of a diagram&#10;&#10;AI-generated content may be incorrect.">
            <a:extLst>
              <a:ext uri="{FF2B5EF4-FFF2-40B4-BE49-F238E27FC236}">
                <a16:creationId xmlns:a16="http://schemas.microsoft.com/office/drawing/2014/main" id="{88C5A4F5-E7E3-428E-79CE-4DA5BC47B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86" y="1155380"/>
            <a:ext cx="11245028" cy="4547240"/>
          </a:xfrm>
          <a:prstGeom prst="rect">
            <a:avLst/>
          </a:prstGeom>
        </p:spPr>
      </p:pic>
      <p:pic>
        <p:nvPicPr>
          <p:cNvPr id="3" name="Picture 2">
            <a:extLst>
              <a:ext uri="{FF2B5EF4-FFF2-40B4-BE49-F238E27FC236}">
                <a16:creationId xmlns:a16="http://schemas.microsoft.com/office/drawing/2014/main" id="{ECA3CA41-1B79-EE4C-CCB5-B54860786148}"/>
              </a:ext>
            </a:extLst>
          </p:cNvPr>
          <p:cNvPicPr>
            <a:picLocks noChangeAspect="1"/>
          </p:cNvPicPr>
          <p:nvPr/>
        </p:nvPicPr>
        <p:blipFill>
          <a:blip r:embed="rId4"/>
          <a:stretch>
            <a:fillRect/>
          </a:stretch>
        </p:blipFill>
        <p:spPr>
          <a:xfrm rot="2377732">
            <a:off x="1568340" y="3350012"/>
            <a:ext cx="1406529" cy="1468961"/>
          </a:xfrm>
          <a:prstGeom prst="rect">
            <a:avLst/>
          </a:prstGeom>
        </p:spPr>
      </p:pic>
      <p:pic>
        <p:nvPicPr>
          <p:cNvPr id="5" name="Picture 4">
            <a:extLst>
              <a:ext uri="{FF2B5EF4-FFF2-40B4-BE49-F238E27FC236}">
                <a16:creationId xmlns:a16="http://schemas.microsoft.com/office/drawing/2014/main" id="{2AEAFEB8-05C7-81AF-B253-1600A808ACDF}"/>
              </a:ext>
            </a:extLst>
          </p:cNvPr>
          <p:cNvPicPr>
            <a:picLocks noChangeAspect="1"/>
          </p:cNvPicPr>
          <p:nvPr/>
        </p:nvPicPr>
        <p:blipFill>
          <a:blip r:embed="rId4"/>
          <a:stretch>
            <a:fillRect/>
          </a:stretch>
        </p:blipFill>
        <p:spPr>
          <a:xfrm rot="2377732">
            <a:off x="9571668" y="3070441"/>
            <a:ext cx="1115485" cy="1164998"/>
          </a:xfrm>
          <a:prstGeom prst="rect">
            <a:avLst/>
          </a:prstGeom>
        </p:spPr>
      </p:pic>
    </p:spTree>
    <p:extLst>
      <p:ext uri="{BB962C8B-B14F-4D97-AF65-F5344CB8AC3E}">
        <p14:creationId xmlns:p14="http://schemas.microsoft.com/office/powerpoint/2010/main" val="1864324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CE9E12-1025-AD13-2C5E-103366DC19C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wind turbines in a field&#10;&#10;AI-generated content may be incorrect.">
            <a:extLst>
              <a:ext uri="{FF2B5EF4-FFF2-40B4-BE49-F238E27FC236}">
                <a16:creationId xmlns:a16="http://schemas.microsoft.com/office/drawing/2014/main" id="{528DF02C-373E-836A-B08C-815A0DB4DCB4}"/>
              </a:ext>
            </a:extLst>
          </p:cNvPr>
          <p:cNvPicPr>
            <a:picLocks noChangeAspect="1"/>
          </p:cNvPicPr>
          <p:nvPr/>
        </p:nvPicPr>
        <p:blipFill>
          <a:blip r:embed="rId3">
            <a:extLst>
              <a:ext uri="{28A0092B-C50C-407E-A947-70E740481C1C}">
                <a14:useLocalDpi xmlns:a14="http://schemas.microsoft.com/office/drawing/2010/main" val="0"/>
              </a:ext>
            </a:extLst>
          </a:blip>
          <a:srcRect t="15429"/>
          <a:stretch>
            <a:fillRect/>
          </a:stretch>
        </p:blipFill>
        <p:spPr>
          <a:xfrm>
            <a:off x="20" y="1282"/>
            <a:ext cx="12191980" cy="6856718"/>
          </a:xfrm>
          <a:prstGeom prst="rect">
            <a:avLst/>
          </a:prstGeom>
        </p:spPr>
      </p:pic>
    </p:spTree>
    <p:extLst>
      <p:ext uri="{BB962C8B-B14F-4D97-AF65-F5344CB8AC3E}">
        <p14:creationId xmlns:p14="http://schemas.microsoft.com/office/powerpoint/2010/main" val="4244491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32195F-5044-EE30-6F4D-14423BFBA5EF}"/>
            </a:ext>
          </a:extLst>
        </p:cNvPr>
        <p:cNvGrpSpPr/>
        <p:nvPr/>
      </p:nvGrpSpPr>
      <p:grpSpPr>
        <a:xfrm>
          <a:off x="0" y="0"/>
          <a:ext cx="0" cy="0"/>
          <a:chOff x="0" y="0"/>
          <a:chExt cx="0" cy="0"/>
        </a:xfrm>
      </p:grpSpPr>
      <p:pic>
        <p:nvPicPr>
          <p:cNvPr id="3" name="Picture 2" descr="A diagram of a diagram&#10;&#10;AI-generated content may be incorrect.">
            <a:extLst>
              <a:ext uri="{FF2B5EF4-FFF2-40B4-BE49-F238E27FC236}">
                <a16:creationId xmlns:a16="http://schemas.microsoft.com/office/drawing/2014/main" id="{82D8D2C4-1D54-7350-3779-4AFE4DE81856}"/>
              </a:ext>
            </a:extLst>
          </p:cNvPr>
          <p:cNvPicPr>
            <a:picLocks noChangeAspect="1"/>
          </p:cNvPicPr>
          <p:nvPr/>
        </p:nvPicPr>
        <p:blipFill>
          <a:blip r:embed="rId3">
            <a:extLst>
              <a:ext uri="{28A0092B-C50C-407E-A947-70E740481C1C}">
                <a14:useLocalDpi xmlns:a14="http://schemas.microsoft.com/office/drawing/2010/main" val="0"/>
              </a:ext>
            </a:extLst>
          </a:blip>
          <a:srcRect r="66933"/>
          <a:stretch>
            <a:fillRect/>
          </a:stretch>
        </p:blipFill>
        <p:spPr>
          <a:xfrm>
            <a:off x="3821698" y="643466"/>
            <a:ext cx="4548603" cy="5571067"/>
          </a:xfrm>
          <a:prstGeom prst="rect">
            <a:avLst/>
          </a:prstGeom>
        </p:spPr>
      </p:pic>
    </p:spTree>
    <p:extLst>
      <p:ext uri="{BB962C8B-B14F-4D97-AF65-F5344CB8AC3E}">
        <p14:creationId xmlns:p14="http://schemas.microsoft.com/office/powerpoint/2010/main" val="162601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8DA494-911D-B5AB-64CD-41D09C39D30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diagram of a company's financial system&#10;&#10;AI-generated content may be incorrect.">
            <a:extLst>
              <a:ext uri="{FF2B5EF4-FFF2-40B4-BE49-F238E27FC236}">
                <a16:creationId xmlns:a16="http://schemas.microsoft.com/office/drawing/2014/main" id="{6E274ACC-E792-7A5F-C486-27FF08E944CE}"/>
              </a:ext>
            </a:extLst>
          </p:cNvPr>
          <p:cNvPicPr>
            <a:picLocks noChangeAspect="1"/>
          </p:cNvPicPr>
          <p:nvPr/>
        </p:nvPicPr>
        <p:blipFill>
          <a:blip r:embed="rId3">
            <a:extLst>
              <a:ext uri="{28A0092B-C50C-407E-A947-70E740481C1C}">
                <a14:useLocalDpi xmlns:a14="http://schemas.microsoft.com/office/drawing/2010/main" val="0"/>
              </a:ext>
            </a:extLst>
          </a:blip>
          <a:srcRect t="15162" b="40690"/>
          <a:stretch>
            <a:fillRect/>
          </a:stretch>
        </p:blipFill>
        <p:spPr>
          <a:xfrm>
            <a:off x="20" y="1282"/>
            <a:ext cx="12191980" cy="6856718"/>
          </a:xfrm>
          <a:prstGeom prst="rect">
            <a:avLst/>
          </a:prstGeom>
        </p:spPr>
      </p:pic>
    </p:spTree>
    <p:extLst>
      <p:ext uri="{BB962C8B-B14F-4D97-AF65-F5344CB8AC3E}">
        <p14:creationId xmlns:p14="http://schemas.microsoft.com/office/powerpoint/2010/main" val="1653978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520BD-4830-929D-C22E-361414F206D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CFAF780-9620-F0D7-FD57-7A22B106ECFD}"/>
              </a:ext>
            </a:extLst>
          </p:cNvPr>
          <p:cNvSpPr txBox="1"/>
          <p:nvPr/>
        </p:nvSpPr>
        <p:spPr>
          <a:xfrm>
            <a:off x="1886763" y="1305341"/>
            <a:ext cx="8418473" cy="4247317"/>
          </a:xfrm>
          <a:prstGeom prst="rect">
            <a:avLst/>
          </a:prstGeom>
          <a:noFill/>
        </p:spPr>
        <p:txBody>
          <a:bodyPr wrap="square" rtlCol="0">
            <a:spAutoFit/>
          </a:bodyPr>
          <a:lstStyle/>
          <a:p>
            <a:pPr algn="ctr"/>
            <a:r>
              <a:rPr lang="en-US" sz="5400" b="1" dirty="0">
                <a:latin typeface="Roboto Mono"/>
                <a:ea typeface="Roboto Mono"/>
              </a:rPr>
              <a:t>BEAR’s value definition process begins by treating decision makers as </a:t>
            </a:r>
            <a:r>
              <a:rPr lang="en-US" sz="5400" b="1" dirty="0">
                <a:solidFill>
                  <a:srgbClr val="FF0000"/>
                </a:solidFill>
                <a:latin typeface="Roboto Mono"/>
                <a:ea typeface="Roboto Mono"/>
              </a:rPr>
              <a:t>customers</a:t>
            </a:r>
            <a:endParaRPr lang="de-AT" sz="5400" b="1" dirty="0">
              <a:solidFill>
                <a:srgbClr val="FF0000"/>
              </a:solidFill>
              <a:latin typeface="Roboto Mono"/>
              <a:ea typeface="Roboto Mono"/>
            </a:endParaRPr>
          </a:p>
        </p:txBody>
      </p:sp>
    </p:spTree>
    <p:extLst>
      <p:ext uri="{BB962C8B-B14F-4D97-AF65-F5344CB8AC3E}">
        <p14:creationId xmlns:p14="http://schemas.microsoft.com/office/powerpoint/2010/main" val="1818549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BF4219"/>
        </a:solidFill>
        <a:effectLst/>
      </p:bgPr>
    </p:bg>
    <p:spTree>
      <p:nvGrpSpPr>
        <p:cNvPr id="1" name="">
          <a:extLst>
            <a:ext uri="{FF2B5EF4-FFF2-40B4-BE49-F238E27FC236}">
              <a16:creationId xmlns:a16="http://schemas.microsoft.com/office/drawing/2014/main" id="{5057C174-ADBF-90A1-BDE1-A53817382EB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C81C8B0-D0D5-18CF-77C7-D04772B7D4A3}"/>
              </a:ext>
            </a:extLst>
          </p:cNvPr>
          <p:cNvSpPr txBox="1"/>
          <p:nvPr/>
        </p:nvSpPr>
        <p:spPr>
          <a:xfrm>
            <a:off x="1886763" y="605228"/>
            <a:ext cx="8418473" cy="646331"/>
          </a:xfrm>
          <a:prstGeom prst="rect">
            <a:avLst/>
          </a:prstGeom>
          <a:noFill/>
        </p:spPr>
        <p:txBody>
          <a:bodyPr wrap="square" rtlCol="0">
            <a:spAutoFit/>
          </a:bodyPr>
          <a:lstStyle/>
          <a:p>
            <a:pPr algn="ctr"/>
            <a:r>
              <a:rPr lang="en-US" sz="3600" b="1" dirty="0">
                <a:latin typeface="Roboto Mono"/>
                <a:ea typeface="Roboto Mono"/>
              </a:rPr>
              <a:t>Business Goal Identification</a:t>
            </a:r>
            <a:endParaRPr lang="de-AT" sz="3600" b="1" dirty="0">
              <a:latin typeface="Roboto Mono"/>
              <a:ea typeface="Roboto Mono"/>
            </a:endParaRPr>
          </a:p>
        </p:txBody>
      </p:sp>
      <p:sp>
        <p:nvSpPr>
          <p:cNvPr id="7" name="TextBox 6">
            <a:extLst>
              <a:ext uri="{FF2B5EF4-FFF2-40B4-BE49-F238E27FC236}">
                <a16:creationId xmlns:a16="http://schemas.microsoft.com/office/drawing/2014/main" id="{2A3AECD8-F1DE-44E3-9FD2-56876EE1D7D3}"/>
              </a:ext>
            </a:extLst>
          </p:cNvPr>
          <p:cNvSpPr txBox="1"/>
          <p:nvPr/>
        </p:nvSpPr>
        <p:spPr>
          <a:xfrm>
            <a:off x="1886762" y="1543231"/>
            <a:ext cx="8418473" cy="4247317"/>
          </a:xfrm>
          <a:prstGeom prst="rect">
            <a:avLst/>
          </a:prstGeom>
          <a:noFill/>
        </p:spPr>
        <p:txBody>
          <a:bodyPr wrap="square" rtlCol="0">
            <a:spAutoFit/>
          </a:bodyPr>
          <a:lstStyle/>
          <a:p>
            <a:pPr algn="ctr"/>
            <a:r>
              <a:rPr lang="en-US" sz="5400" b="1" dirty="0">
                <a:solidFill>
                  <a:schemeClr val="bg1"/>
                </a:solidFill>
                <a:latin typeface="Roboto Mono"/>
                <a:ea typeface="Roboto Mono"/>
              </a:rPr>
              <a:t>Goals that are strategic, informal objectives, expressed in natural language. </a:t>
            </a:r>
          </a:p>
        </p:txBody>
      </p:sp>
      <p:sp>
        <p:nvSpPr>
          <p:cNvPr id="3" name="Flowchart: Connector 2">
            <a:extLst>
              <a:ext uri="{FF2B5EF4-FFF2-40B4-BE49-F238E27FC236}">
                <a16:creationId xmlns:a16="http://schemas.microsoft.com/office/drawing/2014/main" id="{C3A5FA7C-1984-4B7D-49D3-EB4C9A1BE027}"/>
              </a:ext>
            </a:extLst>
          </p:cNvPr>
          <p:cNvSpPr/>
          <p:nvPr/>
        </p:nvSpPr>
        <p:spPr>
          <a:xfrm>
            <a:off x="1047964" y="555006"/>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Roboto Mono" panose="00000009000000000000" pitchFamily="49" charset="0"/>
                <a:ea typeface="Roboto Mono" panose="00000009000000000000" pitchFamily="49" charset="0"/>
              </a:rPr>
              <a:t>1</a:t>
            </a:r>
            <a:endParaRPr lang="de-AT" sz="2800" dirty="0">
              <a:solidFill>
                <a:schemeClr val="tx1"/>
              </a:solidFill>
              <a:latin typeface="Roboto Mono" panose="00000009000000000000" pitchFamily="49" charset="0"/>
              <a:ea typeface="Roboto Mono" panose="00000009000000000000" pitchFamily="49" charset="0"/>
            </a:endParaRPr>
          </a:p>
        </p:txBody>
      </p:sp>
    </p:spTree>
    <p:extLst>
      <p:ext uri="{BB962C8B-B14F-4D97-AF65-F5344CB8AC3E}">
        <p14:creationId xmlns:p14="http://schemas.microsoft.com/office/powerpoint/2010/main" val="703504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BF4219"/>
        </a:solidFill>
        <a:effectLst/>
      </p:bgPr>
    </p:bg>
    <p:spTree>
      <p:nvGrpSpPr>
        <p:cNvPr id="1" name="">
          <a:extLst>
            <a:ext uri="{FF2B5EF4-FFF2-40B4-BE49-F238E27FC236}">
              <a16:creationId xmlns:a16="http://schemas.microsoft.com/office/drawing/2014/main" id="{CAE12D3B-3E31-6500-49CD-9FB14D88F2F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82BD2A1-0902-0632-98EF-C84427251D10}"/>
              </a:ext>
            </a:extLst>
          </p:cNvPr>
          <p:cNvSpPr txBox="1"/>
          <p:nvPr/>
        </p:nvSpPr>
        <p:spPr>
          <a:xfrm>
            <a:off x="1801274" y="578192"/>
            <a:ext cx="8418473" cy="646331"/>
          </a:xfrm>
          <a:prstGeom prst="rect">
            <a:avLst/>
          </a:prstGeom>
          <a:noFill/>
        </p:spPr>
        <p:txBody>
          <a:bodyPr wrap="square" rtlCol="0">
            <a:spAutoFit/>
          </a:bodyPr>
          <a:lstStyle/>
          <a:p>
            <a:pPr algn="ctr"/>
            <a:r>
              <a:rPr lang="en-US" sz="3600" b="1" dirty="0">
                <a:latin typeface="Roboto Mono"/>
                <a:ea typeface="Roboto Mono"/>
              </a:rPr>
              <a:t>Business Goal Identification</a:t>
            </a:r>
            <a:endParaRPr lang="de-AT" sz="3600" b="1" dirty="0">
              <a:latin typeface="Roboto Mono"/>
              <a:ea typeface="Roboto Mono"/>
            </a:endParaRPr>
          </a:p>
        </p:txBody>
      </p:sp>
      <p:sp>
        <p:nvSpPr>
          <p:cNvPr id="7" name="TextBox 6">
            <a:extLst>
              <a:ext uri="{FF2B5EF4-FFF2-40B4-BE49-F238E27FC236}">
                <a16:creationId xmlns:a16="http://schemas.microsoft.com/office/drawing/2014/main" id="{8FF06846-5643-5EE3-E649-EE572F98746C}"/>
              </a:ext>
            </a:extLst>
          </p:cNvPr>
          <p:cNvSpPr txBox="1"/>
          <p:nvPr/>
        </p:nvSpPr>
        <p:spPr>
          <a:xfrm>
            <a:off x="1801274" y="1575115"/>
            <a:ext cx="8418473" cy="4247317"/>
          </a:xfrm>
          <a:prstGeom prst="rect">
            <a:avLst/>
          </a:prstGeom>
          <a:noFill/>
        </p:spPr>
        <p:txBody>
          <a:bodyPr wrap="square" rtlCol="0">
            <a:spAutoFit/>
          </a:bodyPr>
          <a:lstStyle/>
          <a:p>
            <a:pPr algn="ctr"/>
            <a:r>
              <a:rPr lang="en-US" sz="5400" b="1" dirty="0">
                <a:solidFill>
                  <a:schemeClr val="bg1"/>
                </a:solidFill>
                <a:latin typeface="Roboto Mono"/>
                <a:ea typeface="Roboto Mono"/>
              </a:rPr>
              <a:t> To drive revenue growth in the increasingly crowded wind energy ecosystem</a:t>
            </a:r>
          </a:p>
        </p:txBody>
      </p:sp>
      <p:sp>
        <p:nvSpPr>
          <p:cNvPr id="3" name="Flowchart: Connector 2">
            <a:extLst>
              <a:ext uri="{FF2B5EF4-FFF2-40B4-BE49-F238E27FC236}">
                <a16:creationId xmlns:a16="http://schemas.microsoft.com/office/drawing/2014/main" id="{5DD30BDE-F42C-3C32-78F7-2358FE8E4396}"/>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Roboto Mono" panose="00000009000000000000" pitchFamily="49" charset="0"/>
                <a:ea typeface="Roboto Mono" panose="00000009000000000000" pitchFamily="49" charset="0"/>
              </a:rPr>
              <a:t>1</a:t>
            </a:r>
            <a:endParaRPr lang="de-AT" sz="2800" dirty="0">
              <a:solidFill>
                <a:schemeClr val="tx1"/>
              </a:solidFill>
              <a:latin typeface="Roboto Mono" panose="00000009000000000000" pitchFamily="49" charset="0"/>
              <a:ea typeface="Roboto Mono" panose="00000009000000000000" pitchFamily="49" charset="0"/>
            </a:endParaRPr>
          </a:p>
        </p:txBody>
      </p:sp>
    </p:spTree>
    <p:extLst>
      <p:ext uri="{BB962C8B-B14F-4D97-AF65-F5344CB8AC3E}">
        <p14:creationId xmlns:p14="http://schemas.microsoft.com/office/powerpoint/2010/main" val="257062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BF4219"/>
        </a:solidFill>
        <a:effectLst/>
      </p:bgPr>
    </p:bg>
    <p:spTree>
      <p:nvGrpSpPr>
        <p:cNvPr id="1" name="">
          <a:extLst>
            <a:ext uri="{FF2B5EF4-FFF2-40B4-BE49-F238E27FC236}">
              <a16:creationId xmlns:a16="http://schemas.microsoft.com/office/drawing/2014/main" id="{BB9D7802-AE5F-CD8A-E6DE-2783585F647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468AFE7-255F-F775-CC4F-C8BE4548D079}"/>
              </a:ext>
            </a:extLst>
          </p:cNvPr>
          <p:cNvSpPr txBox="1"/>
          <p:nvPr/>
        </p:nvSpPr>
        <p:spPr>
          <a:xfrm>
            <a:off x="1801274" y="578192"/>
            <a:ext cx="8418473" cy="646331"/>
          </a:xfrm>
          <a:prstGeom prst="rect">
            <a:avLst/>
          </a:prstGeom>
          <a:noFill/>
        </p:spPr>
        <p:txBody>
          <a:bodyPr wrap="square" rtlCol="0">
            <a:spAutoFit/>
          </a:bodyPr>
          <a:lstStyle/>
          <a:p>
            <a:pPr algn="ctr"/>
            <a:r>
              <a:rPr lang="en-US" sz="3600" b="1" dirty="0">
                <a:latin typeface="Roboto Mono"/>
                <a:ea typeface="Roboto Mono"/>
              </a:rPr>
              <a:t>Job Identification</a:t>
            </a:r>
            <a:endParaRPr lang="de-AT" sz="3600" b="1" dirty="0">
              <a:latin typeface="Roboto Mono"/>
              <a:ea typeface="Roboto Mono"/>
            </a:endParaRPr>
          </a:p>
        </p:txBody>
      </p:sp>
      <p:sp>
        <p:nvSpPr>
          <p:cNvPr id="7" name="TextBox 6">
            <a:extLst>
              <a:ext uri="{FF2B5EF4-FFF2-40B4-BE49-F238E27FC236}">
                <a16:creationId xmlns:a16="http://schemas.microsoft.com/office/drawing/2014/main" id="{F95717E3-9A75-015C-033A-BBE5BF13EBC2}"/>
              </a:ext>
            </a:extLst>
          </p:cNvPr>
          <p:cNvSpPr txBox="1"/>
          <p:nvPr/>
        </p:nvSpPr>
        <p:spPr>
          <a:xfrm>
            <a:off x="1967230" y="1585163"/>
            <a:ext cx="8418473" cy="4247317"/>
          </a:xfrm>
          <a:prstGeom prst="rect">
            <a:avLst/>
          </a:prstGeom>
          <a:noFill/>
        </p:spPr>
        <p:txBody>
          <a:bodyPr wrap="square" rtlCol="0">
            <a:spAutoFit/>
          </a:bodyPr>
          <a:lstStyle/>
          <a:p>
            <a:pPr algn="ctr"/>
            <a:r>
              <a:rPr lang="en-US" sz="5400" b="1" dirty="0">
                <a:solidFill>
                  <a:schemeClr val="bg1"/>
                </a:solidFill>
                <a:latin typeface="Roboto Mono"/>
                <a:ea typeface="Roboto Mono"/>
              </a:rPr>
              <a:t>a progress a customer is trying to make in a given circumstance to advance their goals</a:t>
            </a:r>
          </a:p>
        </p:txBody>
      </p:sp>
      <p:sp>
        <p:nvSpPr>
          <p:cNvPr id="3" name="Flowchart: Connector 2">
            <a:extLst>
              <a:ext uri="{FF2B5EF4-FFF2-40B4-BE49-F238E27FC236}">
                <a16:creationId xmlns:a16="http://schemas.microsoft.com/office/drawing/2014/main" id="{D5E28164-A66C-7276-60D2-31D814826BFD}"/>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Roboto Mono" panose="00000009000000000000" pitchFamily="49" charset="0"/>
                <a:ea typeface="Roboto Mono" panose="00000009000000000000" pitchFamily="49" charset="0"/>
              </a:rPr>
              <a:t>2</a:t>
            </a:r>
            <a:endParaRPr lang="de-AT" sz="2800" dirty="0">
              <a:solidFill>
                <a:schemeClr val="tx1"/>
              </a:solidFill>
              <a:latin typeface="Roboto Mono" panose="00000009000000000000" pitchFamily="49" charset="0"/>
              <a:ea typeface="Roboto Mono" panose="00000009000000000000" pitchFamily="49" charset="0"/>
            </a:endParaRPr>
          </a:p>
        </p:txBody>
      </p:sp>
    </p:spTree>
    <p:extLst>
      <p:ext uri="{BB962C8B-B14F-4D97-AF65-F5344CB8AC3E}">
        <p14:creationId xmlns:p14="http://schemas.microsoft.com/office/powerpoint/2010/main" val="1799707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BF4219"/>
        </a:solidFill>
        <a:effectLst/>
      </p:bgPr>
    </p:bg>
    <p:spTree>
      <p:nvGrpSpPr>
        <p:cNvPr id="1" name="">
          <a:extLst>
            <a:ext uri="{FF2B5EF4-FFF2-40B4-BE49-F238E27FC236}">
              <a16:creationId xmlns:a16="http://schemas.microsoft.com/office/drawing/2014/main" id="{02BD2740-8614-4C31-98D9-342EFB652AD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57A4FDB-63E9-1956-6A4D-F1D61BDE2874}"/>
              </a:ext>
            </a:extLst>
          </p:cNvPr>
          <p:cNvSpPr txBox="1"/>
          <p:nvPr/>
        </p:nvSpPr>
        <p:spPr>
          <a:xfrm>
            <a:off x="1801274" y="578192"/>
            <a:ext cx="8418473" cy="646331"/>
          </a:xfrm>
          <a:prstGeom prst="rect">
            <a:avLst/>
          </a:prstGeom>
          <a:noFill/>
        </p:spPr>
        <p:txBody>
          <a:bodyPr wrap="square" rtlCol="0">
            <a:spAutoFit/>
          </a:bodyPr>
          <a:lstStyle/>
          <a:p>
            <a:pPr algn="ctr"/>
            <a:r>
              <a:rPr lang="en-US" sz="3600" b="1" dirty="0">
                <a:latin typeface="Roboto Mono"/>
                <a:ea typeface="Roboto Mono"/>
              </a:rPr>
              <a:t>Job Identification</a:t>
            </a:r>
            <a:endParaRPr lang="de-AT" sz="3600" b="1" dirty="0">
              <a:latin typeface="Roboto Mono"/>
              <a:ea typeface="Roboto Mono"/>
            </a:endParaRPr>
          </a:p>
        </p:txBody>
      </p:sp>
      <p:sp>
        <p:nvSpPr>
          <p:cNvPr id="7" name="TextBox 6">
            <a:extLst>
              <a:ext uri="{FF2B5EF4-FFF2-40B4-BE49-F238E27FC236}">
                <a16:creationId xmlns:a16="http://schemas.microsoft.com/office/drawing/2014/main" id="{3AC9B644-17E5-19DF-ADF2-F777455DDA37}"/>
              </a:ext>
            </a:extLst>
          </p:cNvPr>
          <p:cNvSpPr txBox="1"/>
          <p:nvPr/>
        </p:nvSpPr>
        <p:spPr>
          <a:xfrm>
            <a:off x="1886763" y="1441550"/>
            <a:ext cx="8418473" cy="5078313"/>
          </a:xfrm>
          <a:prstGeom prst="rect">
            <a:avLst/>
          </a:prstGeom>
          <a:noFill/>
        </p:spPr>
        <p:txBody>
          <a:bodyPr wrap="square" rtlCol="0">
            <a:spAutoFit/>
          </a:bodyPr>
          <a:lstStyle/>
          <a:p>
            <a:pPr algn="ctr"/>
            <a:r>
              <a:rPr lang="en-US" sz="3600" b="1" dirty="0">
                <a:solidFill>
                  <a:schemeClr val="bg1"/>
                </a:solidFill>
                <a:latin typeface="Roboto Mono"/>
                <a:ea typeface="Roboto Mono"/>
              </a:rPr>
              <a:t>Help us see the hidden relationships of our ecosystem so we can confidently identify new, high-margin service opportunities and stop wasting resources and company capabilities on low-probability bets.</a:t>
            </a:r>
          </a:p>
        </p:txBody>
      </p:sp>
      <p:sp>
        <p:nvSpPr>
          <p:cNvPr id="3" name="Flowchart: Connector 2">
            <a:extLst>
              <a:ext uri="{FF2B5EF4-FFF2-40B4-BE49-F238E27FC236}">
                <a16:creationId xmlns:a16="http://schemas.microsoft.com/office/drawing/2014/main" id="{9A863E40-EB60-84FE-B58D-07FC87B885B1}"/>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Roboto Mono" panose="00000009000000000000" pitchFamily="49" charset="0"/>
                <a:ea typeface="Roboto Mono" panose="00000009000000000000" pitchFamily="49" charset="0"/>
              </a:rPr>
              <a:t>2</a:t>
            </a:r>
            <a:endParaRPr lang="de-AT" sz="2800" dirty="0">
              <a:solidFill>
                <a:schemeClr val="tx1"/>
              </a:solidFill>
              <a:latin typeface="Roboto Mono" panose="00000009000000000000" pitchFamily="49" charset="0"/>
              <a:ea typeface="Roboto Mono" panose="00000009000000000000" pitchFamily="49" charset="0"/>
            </a:endParaRPr>
          </a:p>
        </p:txBody>
      </p:sp>
    </p:spTree>
    <p:extLst>
      <p:ext uri="{BB962C8B-B14F-4D97-AF65-F5344CB8AC3E}">
        <p14:creationId xmlns:p14="http://schemas.microsoft.com/office/powerpoint/2010/main" val="3108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BF4219"/>
        </a:solidFill>
        <a:effectLst/>
      </p:bgPr>
    </p:bg>
    <p:spTree>
      <p:nvGrpSpPr>
        <p:cNvPr id="1" name="">
          <a:extLst>
            <a:ext uri="{FF2B5EF4-FFF2-40B4-BE49-F238E27FC236}">
              <a16:creationId xmlns:a16="http://schemas.microsoft.com/office/drawing/2014/main" id="{2847C119-7C3F-77F1-D234-05108D09F25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EB0C7A4-18FC-0DB5-BBF9-1E0906A52997}"/>
              </a:ext>
            </a:extLst>
          </p:cNvPr>
          <p:cNvSpPr txBox="1"/>
          <p:nvPr/>
        </p:nvSpPr>
        <p:spPr>
          <a:xfrm>
            <a:off x="1801274" y="578192"/>
            <a:ext cx="8418473" cy="646331"/>
          </a:xfrm>
          <a:prstGeom prst="rect">
            <a:avLst/>
          </a:prstGeom>
          <a:noFill/>
        </p:spPr>
        <p:txBody>
          <a:bodyPr wrap="square" rtlCol="0">
            <a:spAutoFit/>
          </a:bodyPr>
          <a:lstStyle/>
          <a:p>
            <a:pPr algn="ctr"/>
            <a:r>
              <a:rPr lang="en-US" sz="3600" b="1" dirty="0">
                <a:latin typeface="Roboto Mono"/>
                <a:ea typeface="Roboto Mono"/>
              </a:rPr>
              <a:t>Knowledge Gap Identification</a:t>
            </a:r>
            <a:endParaRPr lang="de-AT" sz="3600" b="1" dirty="0">
              <a:latin typeface="Roboto Mono"/>
              <a:ea typeface="Roboto Mono"/>
            </a:endParaRPr>
          </a:p>
        </p:txBody>
      </p:sp>
      <p:sp>
        <p:nvSpPr>
          <p:cNvPr id="7" name="TextBox 6">
            <a:extLst>
              <a:ext uri="{FF2B5EF4-FFF2-40B4-BE49-F238E27FC236}">
                <a16:creationId xmlns:a16="http://schemas.microsoft.com/office/drawing/2014/main" id="{F7A1A04C-84A8-D688-3FEB-85D399EC2271}"/>
              </a:ext>
            </a:extLst>
          </p:cNvPr>
          <p:cNvSpPr txBox="1"/>
          <p:nvPr/>
        </p:nvSpPr>
        <p:spPr>
          <a:xfrm>
            <a:off x="1886763" y="2274838"/>
            <a:ext cx="8418473" cy="2308324"/>
          </a:xfrm>
          <a:prstGeom prst="rect">
            <a:avLst/>
          </a:prstGeom>
          <a:noFill/>
        </p:spPr>
        <p:txBody>
          <a:bodyPr wrap="square" rtlCol="0">
            <a:spAutoFit/>
          </a:bodyPr>
          <a:lstStyle/>
          <a:p>
            <a:pPr algn="ctr"/>
            <a:r>
              <a:rPr lang="en-US" sz="3600" b="1" dirty="0">
                <a:solidFill>
                  <a:schemeClr val="bg1"/>
                </a:solidFill>
                <a:latin typeface="Roboto Mono"/>
                <a:ea typeface="Roboto Mono"/>
              </a:rPr>
              <a:t>A gap that prevents them from completing that job successfully, facilitating progress toward their goals.</a:t>
            </a:r>
          </a:p>
        </p:txBody>
      </p:sp>
      <p:sp>
        <p:nvSpPr>
          <p:cNvPr id="3" name="Flowchart: Connector 2">
            <a:extLst>
              <a:ext uri="{FF2B5EF4-FFF2-40B4-BE49-F238E27FC236}">
                <a16:creationId xmlns:a16="http://schemas.microsoft.com/office/drawing/2014/main" id="{CDB7A24D-B2D5-58A4-F94F-43C891AA12E5}"/>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Roboto Mono" panose="00000009000000000000" pitchFamily="49" charset="0"/>
                <a:ea typeface="Roboto Mono" panose="00000009000000000000" pitchFamily="49" charset="0"/>
              </a:rPr>
              <a:t>3</a:t>
            </a:r>
            <a:endParaRPr lang="de-AT" sz="2800" dirty="0">
              <a:solidFill>
                <a:schemeClr val="tx1"/>
              </a:solidFill>
              <a:latin typeface="Roboto Mono" panose="00000009000000000000" pitchFamily="49" charset="0"/>
              <a:ea typeface="Roboto Mono" panose="00000009000000000000" pitchFamily="49" charset="0"/>
            </a:endParaRPr>
          </a:p>
        </p:txBody>
      </p:sp>
    </p:spTree>
    <p:extLst>
      <p:ext uri="{BB962C8B-B14F-4D97-AF65-F5344CB8AC3E}">
        <p14:creationId xmlns:p14="http://schemas.microsoft.com/office/powerpoint/2010/main" val="1318277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BF4219"/>
        </a:solidFill>
        <a:effectLst/>
      </p:bgPr>
    </p:bg>
    <p:spTree>
      <p:nvGrpSpPr>
        <p:cNvPr id="1" name="">
          <a:extLst>
            <a:ext uri="{FF2B5EF4-FFF2-40B4-BE49-F238E27FC236}">
              <a16:creationId xmlns:a16="http://schemas.microsoft.com/office/drawing/2014/main" id="{BC5A7CD6-6E6A-4C8F-8F62-CA815950CEC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CDE2AF2-C4CE-3A2F-F1D2-27E0D5445B08}"/>
              </a:ext>
            </a:extLst>
          </p:cNvPr>
          <p:cNvSpPr txBox="1"/>
          <p:nvPr/>
        </p:nvSpPr>
        <p:spPr>
          <a:xfrm>
            <a:off x="1801274" y="578192"/>
            <a:ext cx="8418473" cy="646331"/>
          </a:xfrm>
          <a:prstGeom prst="rect">
            <a:avLst/>
          </a:prstGeom>
          <a:noFill/>
        </p:spPr>
        <p:txBody>
          <a:bodyPr wrap="square" rtlCol="0">
            <a:spAutoFit/>
          </a:bodyPr>
          <a:lstStyle/>
          <a:p>
            <a:pPr algn="ctr"/>
            <a:r>
              <a:rPr lang="en-US" sz="3600" b="1" dirty="0">
                <a:latin typeface="Roboto Mono"/>
                <a:ea typeface="Roboto Mono"/>
              </a:rPr>
              <a:t>Knowledge Gap Identification</a:t>
            </a:r>
            <a:endParaRPr lang="de-AT" sz="3600" b="1" dirty="0">
              <a:latin typeface="Roboto Mono"/>
              <a:ea typeface="Roboto Mono"/>
            </a:endParaRPr>
          </a:p>
        </p:txBody>
      </p:sp>
      <p:sp>
        <p:nvSpPr>
          <p:cNvPr id="7" name="TextBox 6">
            <a:extLst>
              <a:ext uri="{FF2B5EF4-FFF2-40B4-BE49-F238E27FC236}">
                <a16:creationId xmlns:a16="http://schemas.microsoft.com/office/drawing/2014/main" id="{3D1A4813-92D6-7357-A085-B1065F4637D0}"/>
              </a:ext>
            </a:extLst>
          </p:cNvPr>
          <p:cNvSpPr txBox="1"/>
          <p:nvPr/>
        </p:nvSpPr>
        <p:spPr>
          <a:xfrm>
            <a:off x="2082628" y="2274838"/>
            <a:ext cx="8418473" cy="2308324"/>
          </a:xfrm>
          <a:prstGeom prst="rect">
            <a:avLst/>
          </a:prstGeom>
          <a:noFill/>
        </p:spPr>
        <p:txBody>
          <a:bodyPr wrap="square" rtlCol="0">
            <a:spAutoFit/>
          </a:bodyPr>
          <a:lstStyle/>
          <a:p>
            <a:pPr algn="ctr"/>
            <a:r>
              <a:rPr lang="en-US" sz="3600" b="1" dirty="0">
                <a:solidFill>
                  <a:schemeClr val="bg1"/>
                </a:solidFill>
                <a:latin typeface="Roboto Mono"/>
                <a:ea typeface="Roboto Mono"/>
              </a:rPr>
              <a:t>Company positions within wind energy ecosystem achieved through product/service delivery interactions</a:t>
            </a:r>
          </a:p>
        </p:txBody>
      </p:sp>
      <p:sp>
        <p:nvSpPr>
          <p:cNvPr id="3" name="Flowchart: Connector 2">
            <a:extLst>
              <a:ext uri="{FF2B5EF4-FFF2-40B4-BE49-F238E27FC236}">
                <a16:creationId xmlns:a16="http://schemas.microsoft.com/office/drawing/2014/main" id="{31E9756E-730F-4700-FB18-857190A4288B}"/>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Roboto Mono" panose="00000009000000000000" pitchFamily="49" charset="0"/>
                <a:ea typeface="Roboto Mono" panose="00000009000000000000" pitchFamily="49" charset="0"/>
              </a:rPr>
              <a:t>3</a:t>
            </a:r>
            <a:endParaRPr lang="de-AT" sz="2800" dirty="0">
              <a:solidFill>
                <a:schemeClr val="tx1"/>
              </a:solidFill>
              <a:latin typeface="Roboto Mono" panose="00000009000000000000" pitchFamily="49" charset="0"/>
              <a:ea typeface="Roboto Mono" panose="00000009000000000000" pitchFamily="49" charset="0"/>
            </a:endParaRPr>
          </a:p>
        </p:txBody>
      </p:sp>
    </p:spTree>
    <p:extLst>
      <p:ext uri="{BB962C8B-B14F-4D97-AF65-F5344CB8AC3E}">
        <p14:creationId xmlns:p14="http://schemas.microsoft.com/office/powerpoint/2010/main" val="3143028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BF4219"/>
        </a:solidFill>
        <a:effectLst/>
      </p:bgPr>
    </p:bg>
    <p:spTree>
      <p:nvGrpSpPr>
        <p:cNvPr id="1" name="">
          <a:extLst>
            <a:ext uri="{FF2B5EF4-FFF2-40B4-BE49-F238E27FC236}">
              <a16:creationId xmlns:a16="http://schemas.microsoft.com/office/drawing/2014/main" id="{E52646DB-28BE-3431-9597-F05216F4A1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BA43F0F-5CA9-9A6A-A654-33A21FD47A44}"/>
              </a:ext>
            </a:extLst>
          </p:cNvPr>
          <p:cNvSpPr txBox="1"/>
          <p:nvPr/>
        </p:nvSpPr>
        <p:spPr>
          <a:xfrm>
            <a:off x="1801274" y="578192"/>
            <a:ext cx="8418473" cy="646331"/>
          </a:xfrm>
          <a:prstGeom prst="rect">
            <a:avLst/>
          </a:prstGeom>
          <a:noFill/>
        </p:spPr>
        <p:txBody>
          <a:bodyPr wrap="square" rtlCol="0">
            <a:spAutoFit/>
          </a:bodyPr>
          <a:lstStyle/>
          <a:p>
            <a:pPr algn="ctr"/>
            <a:r>
              <a:rPr lang="en-US" sz="3600" b="1" dirty="0">
                <a:latin typeface="Roboto Mono"/>
                <a:ea typeface="Roboto Mono"/>
              </a:rPr>
              <a:t>Knowledge Question Creation</a:t>
            </a:r>
            <a:endParaRPr lang="de-AT" sz="3600" b="1" dirty="0">
              <a:latin typeface="Roboto Mono"/>
              <a:ea typeface="Roboto Mono"/>
            </a:endParaRPr>
          </a:p>
        </p:txBody>
      </p:sp>
      <p:sp>
        <p:nvSpPr>
          <p:cNvPr id="7" name="TextBox 6">
            <a:extLst>
              <a:ext uri="{FF2B5EF4-FFF2-40B4-BE49-F238E27FC236}">
                <a16:creationId xmlns:a16="http://schemas.microsoft.com/office/drawing/2014/main" id="{DBACAC7B-D0D6-895E-6A73-CA907DFCB703}"/>
              </a:ext>
            </a:extLst>
          </p:cNvPr>
          <p:cNvSpPr txBox="1"/>
          <p:nvPr/>
        </p:nvSpPr>
        <p:spPr>
          <a:xfrm>
            <a:off x="1801274" y="2264790"/>
            <a:ext cx="8418473" cy="1754326"/>
          </a:xfrm>
          <a:prstGeom prst="rect">
            <a:avLst/>
          </a:prstGeom>
          <a:noFill/>
        </p:spPr>
        <p:txBody>
          <a:bodyPr wrap="square" rtlCol="0">
            <a:spAutoFit/>
          </a:bodyPr>
          <a:lstStyle/>
          <a:p>
            <a:pPr algn="ctr"/>
            <a:r>
              <a:rPr lang="en-US" sz="3600" b="1" dirty="0">
                <a:solidFill>
                  <a:schemeClr val="bg1"/>
                </a:solidFill>
                <a:latin typeface="Roboto Mono"/>
                <a:ea typeface="Roboto Mono"/>
              </a:rPr>
              <a:t> Formulating the gaps into single, consensus-driven knowledge question</a:t>
            </a:r>
          </a:p>
        </p:txBody>
      </p:sp>
      <p:sp>
        <p:nvSpPr>
          <p:cNvPr id="3" name="Flowchart: Connector 2">
            <a:extLst>
              <a:ext uri="{FF2B5EF4-FFF2-40B4-BE49-F238E27FC236}">
                <a16:creationId xmlns:a16="http://schemas.microsoft.com/office/drawing/2014/main" id="{846C07C0-F13B-5018-A57C-FEC0D0E2CE19}"/>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Roboto Mono" panose="00000009000000000000" pitchFamily="49" charset="0"/>
                <a:ea typeface="Roboto Mono" panose="00000009000000000000" pitchFamily="49" charset="0"/>
              </a:rPr>
              <a:t>4</a:t>
            </a:r>
            <a:endParaRPr lang="de-AT" sz="2800" dirty="0">
              <a:solidFill>
                <a:schemeClr val="tx1"/>
              </a:solidFill>
              <a:latin typeface="Roboto Mono" panose="00000009000000000000" pitchFamily="49" charset="0"/>
              <a:ea typeface="Roboto Mono" panose="00000009000000000000" pitchFamily="49" charset="0"/>
            </a:endParaRPr>
          </a:p>
        </p:txBody>
      </p:sp>
    </p:spTree>
    <p:extLst>
      <p:ext uri="{BB962C8B-B14F-4D97-AF65-F5344CB8AC3E}">
        <p14:creationId xmlns:p14="http://schemas.microsoft.com/office/powerpoint/2010/main" val="3180102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BF4219"/>
        </a:solidFill>
        <a:effectLst/>
      </p:bgPr>
    </p:bg>
    <p:spTree>
      <p:nvGrpSpPr>
        <p:cNvPr id="1" name="">
          <a:extLst>
            <a:ext uri="{FF2B5EF4-FFF2-40B4-BE49-F238E27FC236}">
              <a16:creationId xmlns:a16="http://schemas.microsoft.com/office/drawing/2014/main" id="{0DED0AF0-959D-B3E6-9248-5090397DE1E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EBDE6AE-1394-A975-6BF5-203CD3E17E31}"/>
              </a:ext>
            </a:extLst>
          </p:cNvPr>
          <p:cNvSpPr txBox="1"/>
          <p:nvPr/>
        </p:nvSpPr>
        <p:spPr>
          <a:xfrm>
            <a:off x="1801274" y="578192"/>
            <a:ext cx="8418473" cy="646331"/>
          </a:xfrm>
          <a:prstGeom prst="rect">
            <a:avLst/>
          </a:prstGeom>
          <a:noFill/>
        </p:spPr>
        <p:txBody>
          <a:bodyPr wrap="square" rtlCol="0">
            <a:spAutoFit/>
          </a:bodyPr>
          <a:lstStyle/>
          <a:p>
            <a:pPr algn="ctr"/>
            <a:r>
              <a:rPr lang="en-US" sz="3600" b="1" dirty="0">
                <a:latin typeface="Roboto Mono"/>
                <a:ea typeface="Roboto Mono"/>
              </a:rPr>
              <a:t>Knowledge Question Creation</a:t>
            </a:r>
            <a:endParaRPr lang="de-AT" sz="3600" b="1" dirty="0">
              <a:latin typeface="Roboto Mono"/>
              <a:ea typeface="Roboto Mono"/>
            </a:endParaRPr>
          </a:p>
        </p:txBody>
      </p:sp>
      <p:sp>
        <p:nvSpPr>
          <p:cNvPr id="7" name="TextBox 6">
            <a:extLst>
              <a:ext uri="{FF2B5EF4-FFF2-40B4-BE49-F238E27FC236}">
                <a16:creationId xmlns:a16="http://schemas.microsoft.com/office/drawing/2014/main" id="{C4F33229-F9E9-5039-1C84-4A974EAD31B7}"/>
              </a:ext>
            </a:extLst>
          </p:cNvPr>
          <p:cNvSpPr txBox="1"/>
          <p:nvPr/>
        </p:nvSpPr>
        <p:spPr>
          <a:xfrm>
            <a:off x="1801274" y="2264790"/>
            <a:ext cx="8418473" cy="2862322"/>
          </a:xfrm>
          <a:prstGeom prst="rect">
            <a:avLst/>
          </a:prstGeom>
          <a:noFill/>
        </p:spPr>
        <p:txBody>
          <a:bodyPr wrap="square" rtlCol="0">
            <a:spAutoFit/>
          </a:bodyPr>
          <a:lstStyle/>
          <a:p>
            <a:pPr algn="ctr"/>
            <a:r>
              <a:rPr lang="en-US" sz="3600" b="1" dirty="0">
                <a:solidFill>
                  <a:schemeClr val="bg1"/>
                </a:solidFill>
                <a:latin typeface="Roboto Mono"/>
                <a:ea typeface="Roboto Mono"/>
              </a:rPr>
              <a:t>How do specific companies establish their positions through product/service delivery interactions within the </a:t>
            </a:r>
            <a:r>
              <a:rPr lang="en-US" sz="3600" b="1" dirty="0" err="1">
                <a:solidFill>
                  <a:schemeClr val="bg1"/>
                </a:solidFill>
                <a:latin typeface="Roboto Mono"/>
                <a:ea typeface="Roboto Mono"/>
              </a:rPr>
              <a:t>windenergy</a:t>
            </a:r>
            <a:r>
              <a:rPr lang="en-US" sz="3600" b="1" dirty="0">
                <a:solidFill>
                  <a:schemeClr val="bg1"/>
                </a:solidFill>
                <a:latin typeface="Roboto Mono"/>
                <a:ea typeface="Roboto Mono"/>
              </a:rPr>
              <a:t> ecosystem?</a:t>
            </a:r>
          </a:p>
        </p:txBody>
      </p:sp>
      <p:sp>
        <p:nvSpPr>
          <p:cNvPr id="3" name="Flowchart: Connector 2">
            <a:extLst>
              <a:ext uri="{FF2B5EF4-FFF2-40B4-BE49-F238E27FC236}">
                <a16:creationId xmlns:a16="http://schemas.microsoft.com/office/drawing/2014/main" id="{F3862F15-8371-6F26-3C8C-6B5837AC130D}"/>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Roboto Mono" panose="00000009000000000000" pitchFamily="49" charset="0"/>
                <a:ea typeface="Roboto Mono" panose="00000009000000000000" pitchFamily="49" charset="0"/>
              </a:rPr>
              <a:t>4</a:t>
            </a:r>
            <a:endParaRPr lang="de-AT" sz="2800" dirty="0">
              <a:solidFill>
                <a:schemeClr val="tx1"/>
              </a:solidFill>
              <a:latin typeface="Roboto Mono" panose="00000009000000000000" pitchFamily="49" charset="0"/>
              <a:ea typeface="Roboto Mono" panose="00000009000000000000" pitchFamily="49" charset="0"/>
            </a:endParaRPr>
          </a:p>
        </p:txBody>
      </p:sp>
    </p:spTree>
    <p:extLst>
      <p:ext uri="{BB962C8B-B14F-4D97-AF65-F5344CB8AC3E}">
        <p14:creationId xmlns:p14="http://schemas.microsoft.com/office/powerpoint/2010/main" val="3660130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BF4219"/>
        </a:solidFill>
        <a:effectLst/>
      </p:bgPr>
    </p:bg>
    <p:spTree>
      <p:nvGrpSpPr>
        <p:cNvPr id="1" name="">
          <a:extLst>
            <a:ext uri="{FF2B5EF4-FFF2-40B4-BE49-F238E27FC236}">
              <a16:creationId xmlns:a16="http://schemas.microsoft.com/office/drawing/2014/main" id="{53B3AB97-94B7-5AED-B662-61287E7E17F7}"/>
            </a:ext>
          </a:extLst>
        </p:cNvPr>
        <p:cNvGrpSpPr/>
        <p:nvPr/>
      </p:nvGrpSpPr>
      <p:grpSpPr>
        <a:xfrm>
          <a:off x="0" y="0"/>
          <a:ext cx="0" cy="0"/>
          <a:chOff x="0" y="0"/>
          <a:chExt cx="0" cy="0"/>
        </a:xfrm>
      </p:grpSpPr>
      <p:sp>
        <p:nvSpPr>
          <p:cNvPr id="3" name="Flowchart: Connector 2">
            <a:extLst>
              <a:ext uri="{FF2B5EF4-FFF2-40B4-BE49-F238E27FC236}">
                <a16:creationId xmlns:a16="http://schemas.microsoft.com/office/drawing/2014/main" id="{0AEC7856-EB0D-F8D4-7DAD-1D8CFAF36553}"/>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Roboto Mono" panose="00000009000000000000" pitchFamily="49" charset="0"/>
                <a:ea typeface="Roboto Mono" panose="00000009000000000000" pitchFamily="49" charset="0"/>
              </a:rPr>
              <a:t>4</a:t>
            </a:r>
            <a:endParaRPr lang="de-AT" sz="2800" dirty="0">
              <a:solidFill>
                <a:schemeClr val="tx1"/>
              </a:solidFill>
              <a:latin typeface="Roboto Mono" panose="00000009000000000000" pitchFamily="49" charset="0"/>
              <a:ea typeface="Roboto Mono" panose="00000009000000000000" pitchFamily="49" charset="0"/>
            </a:endParaRPr>
          </a:p>
        </p:txBody>
      </p:sp>
      <p:pic>
        <p:nvPicPr>
          <p:cNvPr id="5" name="Picture 4">
            <a:extLst>
              <a:ext uri="{FF2B5EF4-FFF2-40B4-BE49-F238E27FC236}">
                <a16:creationId xmlns:a16="http://schemas.microsoft.com/office/drawing/2014/main" id="{05DE8083-D71D-8B53-B775-BD12CC44E47E}"/>
              </a:ext>
            </a:extLst>
          </p:cNvPr>
          <p:cNvPicPr>
            <a:picLocks noChangeAspect="1"/>
          </p:cNvPicPr>
          <p:nvPr/>
        </p:nvPicPr>
        <p:blipFill>
          <a:blip r:embed="rId3"/>
          <a:stretch>
            <a:fillRect/>
          </a:stretch>
        </p:blipFill>
        <p:spPr>
          <a:xfrm>
            <a:off x="2255142" y="487074"/>
            <a:ext cx="7681715" cy="6094584"/>
          </a:xfrm>
          <a:prstGeom prst="rect">
            <a:avLst/>
          </a:prstGeom>
        </p:spPr>
      </p:pic>
    </p:spTree>
    <p:extLst>
      <p:ext uri="{BB962C8B-B14F-4D97-AF65-F5344CB8AC3E}">
        <p14:creationId xmlns:p14="http://schemas.microsoft.com/office/powerpoint/2010/main" val="981346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2F0A0-1AC0-8EC9-732B-C9B8F1DD383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EC4D926-F6BD-A610-46BD-EEE3F6958036}"/>
              </a:ext>
            </a:extLst>
          </p:cNvPr>
          <p:cNvSpPr txBox="1"/>
          <p:nvPr/>
        </p:nvSpPr>
        <p:spPr>
          <a:xfrm>
            <a:off x="2384930" y="2967335"/>
            <a:ext cx="7422140" cy="923330"/>
          </a:xfrm>
          <a:prstGeom prst="rect">
            <a:avLst/>
          </a:prstGeom>
          <a:noFill/>
        </p:spPr>
        <p:txBody>
          <a:bodyPr wrap="square" rtlCol="0">
            <a:spAutoFit/>
          </a:bodyPr>
          <a:lstStyle/>
          <a:p>
            <a:r>
              <a:rPr lang="en-US" sz="5400" b="1" dirty="0">
                <a:solidFill>
                  <a:srgbClr val="FF0000"/>
                </a:solidFill>
                <a:latin typeface="Roboto Mono"/>
                <a:ea typeface="Roboto Mono"/>
                <a:sym typeface="Arial"/>
              </a:rPr>
              <a:t>What</a:t>
            </a:r>
            <a:r>
              <a:rPr lang="en-US" sz="5400" b="1" dirty="0">
                <a:latin typeface="Roboto Mono"/>
                <a:ea typeface="Roboto Mono"/>
                <a:sym typeface="Arial"/>
              </a:rPr>
              <a:t> is going on?</a:t>
            </a:r>
            <a:endParaRPr lang="de-AT" sz="5400" b="1" dirty="0">
              <a:latin typeface="Roboto Mono"/>
              <a:ea typeface="Roboto Mono"/>
              <a:sym typeface="Arial"/>
            </a:endParaRPr>
          </a:p>
        </p:txBody>
      </p:sp>
    </p:spTree>
    <p:extLst>
      <p:ext uri="{BB962C8B-B14F-4D97-AF65-F5344CB8AC3E}">
        <p14:creationId xmlns:p14="http://schemas.microsoft.com/office/powerpoint/2010/main" val="40657152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CD9152-DBEC-F78D-8A2C-73C540300565}"/>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1D14F38-006F-5FD9-99CF-20A8F8EDAF24}"/>
              </a:ext>
            </a:extLst>
          </p:cNvPr>
          <p:cNvPicPr>
            <a:picLocks noChangeAspect="1"/>
          </p:cNvPicPr>
          <p:nvPr/>
        </p:nvPicPr>
        <p:blipFill>
          <a:blip r:embed="rId3"/>
          <a:stretch>
            <a:fillRect/>
          </a:stretch>
        </p:blipFill>
        <p:spPr>
          <a:xfrm>
            <a:off x="643467" y="1330968"/>
            <a:ext cx="5294716" cy="4196061"/>
          </a:xfrm>
          <a:prstGeom prst="rect">
            <a:avLst/>
          </a:prstGeom>
        </p:spPr>
      </p:pic>
      <p:cxnSp>
        <p:nvCxnSpPr>
          <p:cNvPr id="28" name="Straight Connector 2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B6BEE66-F3F0-BA52-DA59-0C0BDA0DBDB1}"/>
              </a:ext>
            </a:extLst>
          </p:cNvPr>
          <p:cNvPicPr>
            <a:picLocks noChangeAspect="1"/>
          </p:cNvPicPr>
          <p:nvPr/>
        </p:nvPicPr>
        <p:blipFill>
          <a:blip r:embed="rId4"/>
          <a:stretch>
            <a:fillRect/>
          </a:stretch>
        </p:blipFill>
        <p:spPr>
          <a:xfrm>
            <a:off x="6253817" y="664135"/>
            <a:ext cx="5294715" cy="5529729"/>
          </a:xfrm>
          <a:prstGeom prst="rect">
            <a:avLst/>
          </a:prstGeom>
        </p:spPr>
      </p:pic>
    </p:spTree>
    <p:extLst>
      <p:ext uri="{BB962C8B-B14F-4D97-AF65-F5344CB8AC3E}">
        <p14:creationId xmlns:p14="http://schemas.microsoft.com/office/powerpoint/2010/main" val="21142728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BF4219"/>
        </a:solidFill>
        <a:effectLst/>
      </p:bgPr>
    </p:bg>
    <p:spTree>
      <p:nvGrpSpPr>
        <p:cNvPr id="1" name="">
          <a:extLst>
            <a:ext uri="{FF2B5EF4-FFF2-40B4-BE49-F238E27FC236}">
              <a16:creationId xmlns:a16="http://schemas.microsoft.com/office/drawing/2014/main" id="{B625941D-E8F3-121A-9DE1-4EAFCF60185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63529A9-D41F-E4E0-3835-2DBAA348BB28}"/>
              </a:ext>
            </a:extLst>
          </p:cNvPr>
          <p:cNvSpPr txBox="1"/>
          <p:nvPr/>
        </p:nvSpPr>
        <p:spPr>
          <a:xfrm>
            <a:off x="1801274" y="578192"/>
            <a:ext cx="8832479" cy="646331"/>
          </a:xfrm>
          <a:prstGeom prst="rect">
            <a:avLst/>
          </a:prstGeom>
          <a:noFill/>
        </p:spPr>
        <p:txBody>
          <a:bodyPr wrap="square" rtlCol="0">
            <a:spAutoFit/>
          </a:bodyPr>
          <a:lstStyle/>
          <a:p>
            <a:pPr algn="ctr"/>
            <a:r>
              <a:rPr lang="en-US" sz="3600" b="1" dirty="0">
                <a:latin typeface="Roboto Mono"/>
                <a:ea typeface="Roboto Mono"/>
              </a:rPr>
              <a:t>Representational Unit Analysis</a:t>
            </a:r>
            <a:endParaRPr lang="de-AT" sz="3600" b="1" dirty="0">
              <a:latin typeface="Roboto Mono"/>
              <a:ea typeface="Roboto Mono"/>
            </a:endParaRPr>
          </a:p>
        </p:txBody>
      </p:sp>
      <p:sp>
        <p:nvSpPr>
          <p:cNvPr id="3" name="Flowchart: Connector 2">
            <a:extLst>
              <a:ext uri="{FF2B5EF4-FFF2-40B4-BE49-F238E27FC236}">
                <a16:creationId xmlns:a16="http://schemas.microsoft.com/office/drawing/2014/main" id="{50B3748A-EEE2-F9D3-8A12-CDEB48447EC8}"/>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Roboto Mono" panose="00000009000000000000" pitchFamily="49" charset="0"/>
                <a:ea typeface="Roboto Mono" panose="00000009000000000000" pitchFamily="49" charset="0"/>
              </a:rPr>
              <a:t>5</a:t>
            </a:r>
            <a:endParaRPr lang="de-AT" sz="2800" dirty="0">
              <a:solidFill>
                <a:schemeClr val="tx1"/>
              </a:solidFill>
              <a:latin typeface="Roboto Mono" panose="00000009000000000000" pitchFamily="49" charset="0"/>
              <a:ea typeface="Roboto Mono" panose="00000009000000000000" pitchFamily="49" charset="0"/>
            </a:endParaRPr>
          </a:p>
        </p:txBody>
      </p:sp>
      <p:pic>
        <p:nvPicPr>
          <p:cNvPr id="4" name="Picture 3">
            <a:extLst>
              <a:ext uri="{FF2B5EF4-FFF2-40B4-BE49-F238E27FC236}">
                <a16:creationId xmlns:a16="http://schemas.microsoft.com/office/drawing/2014/main" id="{B30CCCDB-D05B-0D98-1227-5FB0652BCA26}"/>
              </a:ext>
            </a:extLst>
          </p:cNvPr>
          <p:cNvPicPr>
            <a:picLocks noChangeAspect="1"/>
          </p:cNvPicPr>
          <p:nvPr/>
        </p:nvPicPr>
        <p:blipFill>
          <a:blip r:embed="rId3"/>
          <a:stretch>
            <a:fillRect/>
          </a:stretch>
        </p:blipFill>
        <p:spPr>
          <a:xfrm>
            <a:off x="2027386" y="1224523"/>
            <a:ext cx="8380255" cy="5345177"/>
          </a:xfrm>
          <a:prstGeom prst="rect">
            <a:avLst/>
          </a:prstGeom>
        </p:spPr>
      </p:pic>
    </p:spTree>
    <p:extLst>
      <p:ext uri="{BB962C8B-B14F-4D97-AF65-F5344CB8AC3E}">
        <p14:creationId xmlns:p14="http://schemas.microsoft.com/office/powerpoint/2010/main" val="2571624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BF4219"/>
        </a:solidFill>
        <a:effectLst/>
      </p:bgPr>
    </p:bg>
    <p:spTree>
      <p:nvGrpSpPr>
        <p:cNvPr id="1" name="">
          <a:extLst>
            <a:ext uri="{FF2B5EF4-FFF2-40B4-BE49-F238E27FC236}">
              <a16:creationId xmlns:a16="http://schemas.microsoft.com/office/drawing/2014/main" id="{82C84066-F108-59BE-7D09-B7C87CED492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135CBD-0BA3-0FDB-A47A-D66B33DB3156}"/>
              </a:ext>
            </a:extLst>
          </p:cNvPr>
          <p:cNvSpPr txBox="1"/>
          <p:nvPr/>
        </p:nvSpPr>
        <p:spPr>
          <a:xfrm>
            <a:off x="1801274" y="578192"/>
            <a:ext cx="8832479" cy="646331"/>
          </a:xfrm>
          <a:prstGeom prst="rect">
            <a:avLst/>
          </a:prstGeom>
          <a:noFill/>
        </p:spPr>
        <p:txBody>
          <a:bodyPr wrap="square" rtlCol="0">
            <a:spAutoFit/>
          </a:bodyPr>
          <a:lstStyle/>
          <a:p>
            <a:pPr algn="ctr"/>
            <a:r>
              <a:rPr lang="en-US" sz="3600" b="1" dirty="0">
                <a:latin typeface="Roboto Mono"/>
                <a:ea typeface="Roboto Mono"/>
              </a:rPr>
              <a:t>Seed Ontology Engineering</a:t>
            </a:r>
            <a:endParaRPr lang="de-AT" sz="3600" b="1" dirty="0">
              <a:latin typeface="Roboto Mono"/>
              <a:ea typeface="Roboto Mono"/>
            </a:endParaRPr>
          </a:p>
        </p:txBody>
      </p:sp>
      <p:sp>
        <p:nvSpPr>
          <p:cNvPr id="3" name="Flowchart: Connector 2">
            <a:extLst>
              <a:ext uri="{FF2B5EF4-FFF2-40B4-BE49-F238E27FC236}">
                <a16:creationId xmlns:a16="http://schemas.microsoft.com/office/drawing/2014/main" id="{421AB8FA-D6E5-148C-3A00-181CE3F1DE36}"/>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Roboto Mono" panose="00000009000000000000" pitchFamily="49" charset="0"/>
                <a:ea typeface="Roboto Mono" panose="00000009000000000000" pitchFamily="49" charset="0"/>
              </a:rPr>
              <a:t>6</a:t>
            </a:r>
            <a:endParaRPr lang="de-AT" sz="2800" dirty="0">
              <a:solidFill>
                <a:schemeClr val="tx1"/>
              </a:solidFill>
              <a:latin typeface="Roboto Mono" panose="00000009000000000000" pitchFamily="49" charset="0"/>
              <a:ea typeface="Roboto Mono" panose="00000009000000000000" pitchFamily="49" charset="0"/>
            </a:endParaRPr>
          </a:p>
        </p:txBody>
      </p:sp>
      <p:pic>
        <p:nvPicPr>
          <p:cNvPr id="5" name="Picture 4">
            <a:extLst>
              <a:ext uri="{FF2B5EF4-FFF2-40B4-BE49-F238E27FC236}">
                <a16:creationId xmlns:a16="http://schemas.microsoft.com/office/drawing/2014/main" id="{E11FD4DC-7E51-B479-D7FD-7AE28C1A50C3}"/>
              </a:ext>
            </a:extLst>
          </p:cNvPr>
          <p:cNvPicPr>
            <a:picLocks noChangeAspect="1"/>
          </p:cNvPicPr>
          <p:nvPr/>
        </p:nvPicPr>
        <p:blipFill>
          <a:blip r:embed="rId3"/>
          <a:stretch>
            <a:fillRect/>
          </a:stretch>
        </p:blipFill>
        <p:spPr>
          <a:xfrm>
            <a:off x="2190049" y="1233848"/>
            <a:ext cx="7811901" cy="5532988"/>
          </a:xfrm>
          <a:prstGeom prst="rect">
            <a:avLst/>
          </a:prstGeom>
        </p:spPr>
      </p:pic>
    </p:spTree>
    <p:extLst>
      <p:ext uri="{BB962C8B-B14F-4D97-AF65-F5344CB8AC3E}">
        <p14:creationId xmlns:p14="http://schemas.microsoft.com/office/powerpoint/2010/main" val="474754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556D71-C659-F153-2BD1-5C079220ACA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25558A30-90DC-AAD4-22BD-46BA313AFF3E}"/>
              </a:ext>
            </a:extLst>
          </p:cNvPr>
          <p:cNvSpPr txBox="1"/>
          <p:nvPr/>
        </p:nvSpPr>
        <p:spPr>
          <a:xfrm>
            <a:off x="773408" y="992094"/>
            <a:ext cx="3616913" cy="279516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kern="1200">
                <a:solidFill>
                  <a:schemeClr val="tx1"/>
                </a:solidFill>
                <a:highlight>
                  <a:srgbClr val="FF0000"/>
                </a:highlight>
                <a:latin typeface="+mj-lt"/>
                <a:ea typeface="+mj-ea"/>
                <a:cs typeface="+mj-cs"/>
              </a:rPr>
              <a:t>DANGER</a:t>
            </a:r>
          </a:p>
        </p:txBody>
      </p:sp>
      <p:pic>
        <p:nvPicPr>
          <p:cNvPr id="4" name="Picture 3">
            <a:extLst>
              <a:ext uri="{FF2B5EF4-FFF2-40B4-BE49-F238E27FC236}">
                <a16:creationId xmlns:a16="http://schemas.microsoft.com/office/drawing/2014/main" id="{84A365A4-FB99-B687-A5ED-3FF4A278FED3}"/>
              </a:ext>
            </a:extLst>
          </p:cNvPr>
          <p:cNvPicPr>
            <a:picLocks noChangeAspect="1"/>
          </p:cNvPicPr>
          <p:nvPr/>
        </p:nvPicPr>
        <p:blipFill>
          <a:blip r:embed="rId3"/>
          <a:stretch>
            <a:fillRect/>
          </a:stretch>
        </p:blipFill>
        <p:spPr>
          <a:xfrm>
            <a:off x="5895751" y="1594381"/>
            <a:ext cx="5708649" cy="3639263"/>
          </a:xfrm>
          <a:prstGeom prst="rect">
            <a:avLst/>
          </a:prstGeom>
        </p:spPr>
      </p:pic>
    </p:spTree>
    <p:extLst>
      <p:ext uri="{BB962C8B-B14F-4D97-AF65-F5344CB8AC3E}">
        <p14:creationId xmlns:p14="http://schemas.microsoft.com/office/powerpoint/2010/main" val="1595217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EA704-3A91-84FE-5CA1-4FF8B7DE1286}"/>
            </a:ext>
          </a:extLst>
        </p:cNvPr>
        <p:cNvGrpSpPr/>
        <p:nvPr/>
      </p:nvGrpSpPr>
      <p:grpSpPr>
        <a:xfrm>
          <a:off x="0" y="0"/>
          <a:ext cx="0" cy="0"/>
          <a:chOff x="0" y="0"/>
          <a:chExt cx="0" cy="0"/>
        </a:xfrm>
      </p:grpSpPr>
      <p:pic>
        <p:nvPicPr>
          <p:cNvPr id="2" name="Picture 1" descr="A diagram of a diagram&#10;&#10;AI-generated content may be incorrect.">
            <a:extLst>
              <a:ext uri="{FF2B5EF4-FFF2-40B4-BE49-F238E27FC236}">
                <a16:creationId xmlns:a16="http://schemas.microsoft.com/office/drawing/2014/main" id="{00F53E85-90D4-E41E-D3D8-FE7875448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86" y="1155380"/>
            <a:ext cx="11245028" cy="4547240"/>
          </a:xfrm>
          <a:prstGeom prst="rect">
            <a:avLst/>
          </a:prstGeom>
        </p:spPr>
      </p:pic>
    </p:spTree>
    <p:extLst>
      <p:ext uri="{BB962C8B-B14F-4D97-AF65-F5344CB8AC3E}">
        <p14:creationId xmlns:p14="http://schemas.microsoft.com/office/powerpoint/2010/main" val="28272371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A327E-D95D-F231-B555-21B17938F6F9}"/>
            </a:ext>
          </a:extLst>
        </p:cNvPr>
        <p:cNvGrpSpPr/>
        <p:nvPr/>
      </p:nvGrpSpPr>
      <p:grpSpPr>
        <a:xfrm>
          <a:off x="0" y="0"/>
          <a:ext cx="0" cy="0"/>
          <a:chOff x="0" y="0"/>
          <a:chExt cx="0" cy="0"/>
        </a:xfrm>
      </p:grpSpPr>
      <p:pic>
        <p:nvPicPr>
          <p:cNvPr id="2" name="Picture 1" descr="A diagram of a diagram&#10;&#10;AI-generated content may be incorrect.">
            <a:extLst>
              <a:ext uri="{FF2B5EF4-FFF2-40B4-BE49-F238E27FC236}">
                <a16:creationId xmlns:a16="http://schemas.microsoft.com/office/drawing/2014/main" id="{8AE535E0-1803-1A17-DE5B-B16CDD4FEFEB}"/>
              </a:ext>
            </a:extLst>
          </p:cNvPr>
          <p:cNvPicPr>
            <a:picLocks noChangeAspect="1"/>
          </p:cNvPicPr>
          <p:nvPr/>
        </p:nvPicPr>
        <p:blipFill>
          <a:blip r:embed="rId3">
            <a:extLst>
              <a:ext uri="{28A0092B-C50C-407E-A947-70E740481C1C}">
                <a14:useLocalDpi xmlns:a14="http://schemas.microsoft.com/office/drawing/2010/main" val="0"/>
              </a:ext>
            </a:extLst>
          </a:blip>
          <a:srcRect l="33524" r="33036"/>
          <a:stretch>
            <a:fillRect/>
          </a:stretch>
        </p:blipFill>
        <p:spPr>
          <a:xfrm>
            <a:off x="4243226" y="1155380"/>
            <a:ext cx="3760343" cy="4547240"/>
          </a:xfrm>
          <a:prstGeom prst="rect">
            <a:avLst/>
          </a:prstGeom>
        </p:spPr>
      </p:pic>
    </p:spTree>
    <p:extLst>
      <p:ext uri="{BB962C8B-B14F-4D97-AF65-F5344CB8AC3E}">
        <p14:creationId xmlns:p14="http://schemas.microsoft.com/office/powerpoint/2010/main" val="444806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44BBCC"/>
        </a:solidFill>
        <a:effectLst/>
      </p:bgPr>
    </p:bg>
    <p:spTree>
      <p:nvGrpSpPr>
        <p:cNvPr id="1" name="">
          <a:extLst>
            <a:ext uri="{FF2B5EF4-FFF2-40B4-BE49-F238E27FC236}">
              <a16:creationId xmlns:a16="http://schemas.microsoft.com/office/drawing/2014/main" id="{95DC13CA-ACB0-7B81-B2A9-3C9DC05A3C5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D1AE418-CBBF-181D-3A73-4CDE6DECD41E}"/>
              </a:ext>
            </a:extLst>
          </p:cNvPr>
          <p:cNvSpPr txBox="1"/>
          <p:nvPr/>
        </p:nvSpPr>
        <p:spPr>
          <a:xfrm>
            <a:off x="1801274" y="578192"/>
            <a:ext cx="8832479" cy="1200329"/>
          </a:xfrm>
          <a:prstGeom prst="rect">
            <a:avLst/>
          </a:prstGeom>
          <a:noFill/>
        </p:spPr>
        <p:txBody>
          <a:bodyPr wrap="square" rtlCol="0">
            <a:spAutoFit/>
          </a:bodyPr>
          <a:lstStyle/>
          <a:p>
            <a:pPr algn="ctr"/>
            <a:r>
              <a:rPr lang="en-US" sz="3600" b="1" dirty="0">
                <a:latin typeface="Roboto Mono"/>
                <a:ea typeface="Roboto Mono"/>
              </a:rPr>
              <a:t>Data Collection Methodology Design</a:t>
            </a:r>
            <a:endParaRPr lang="de-AT" sz="3600" b="1" dirty="0">
              <a:latin typeface="Roboto Mono"/>
              <a:ea typeface="Roboto Mono"/>
            </a:endParaRPr>
          </a:p>
        </p:txBody>
      </p:sp>
      <p:sp>
        <p:nvSpPr>
          <p:cNvPr id="3" name="Flowchart: Connector 2">
            <a:extLst>
              <a:ext uri="{FF2B5EF4-FFF2-40B4-BE49-F238E27FC236}">
                <a16:creationId xmlns:a16="http://schemas.microsoft.com/office/drawing/2014/main" id="{38B1664A-710B-F54D-5016-6226141C1CED}"/>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Roboto Mono" panose="00000009000000000000" pitchFamily="49" charset="0"/>
                <a:ea typeface="Roboto Mono" panose="00000009000000000000" pitchFamily="49" charset="0"/>
              </a:rPr>
              <a:t>7</a:t>
            </a:r>
            <a:endParaRPr lang="de-AT" sz="2800" dirty="0">
              <a:solidFill>
                <a:schemeClr val="tx1"/>
              </a:solidFill>
              <a:latin typeface="Roboto Mono" panose="00000009000000000000" pitchFamily="49" charset="0"/>
              <a:ea typeface="Roboto Mono" panose="00000009000000000000" pitchFamily="49" charset="0"/>
            </a:endParaRPr>
          </a:p>
        </p:txBody>
      </p:sp>
      <p:pic>
        <p:nvPicPr>
          <p:cNvPr id="5" name="Picture 4">
            <a:extLst>
              <a:ext uri="{FF2B5EF4-FFF2-40B4-BE49-F238E27FC236}">
                <a16:creationId xmlns:a16="http://schemas.microsoft.com/office/drawing/2014/main" id="{E0AE33AE-FB11-2AD1-4661-D197C6D12B84}"/>
              </a:ext>
            </a:extLst>
          </p:cNvPr>
          <p:cNvPicPr>
            <a:picLocks noChangeAspect="1"/>
          </p:cNvPicPr>
          <p:nvPr/>
        </p:nvPicPr>
        <p:blipFill>
          <a:blip r:embed="rId3"/>
          <a:stretch>
            <a:fillRect/>
          </a:stretch>
        </p:blipFill>
        <p:spPr>
          <a:xfrm>
            <a:off x="1505006" y="1831617"/>
            <a:ext cx="3277134" cy="4658620"/>
          </a:xfrm>
          <a:prstGeom prst="rect">
            <a:avLst/>
          </a:prstGeom>
        </p:spPr>
      </p:pic>
      <p:pic>
        <p:nvPicPr>
          <p:cNvPr id="9" name="Picture 8">
            <a:extLst>
              <a:ext uri="{FF2B5EF4-FFF2-40B4-BE49-F238E27FC236}">
                <a16:creationId xmlns:a16="http://schemas.microsoft.com/office/drawing/2014/main" id="{CBAD3DB2-87E5-F9B4-6B4E-424B5AED2FBB}"/>
              </a:ext>
            </a:extLst>
          </p:cNvPr>
          <p:cNvPicPr>
            <a:picLocks noChangeAspect="1"/>
          </p:cNvPicPr>
          <p:nvPr/>
        </p:nvPicPr>
        <p:blipFill>
          <a:blip r:embed="rId4"/>
          <a:stretch>
            <a:fillRect/>
          </a:stretch>
        </p:blipFill>
        <p:spPr>
          <a:xfrm>
            <a:off x="7203152" y="1778521"/>
            <a:ext cx="3187574" cy="4773016"/>
          </a:xfrm>
          <a:prstGeom prst="rect">
            <a:avLst/>
          </a:prstGeom>
        </p:spPr>
      </p:pic>
    </p:spTree>
    <p:extLst>
      <p:ext uri="{BB962C8B-B14F-4D97-AF65-F5344CB8AC3E}">
        <p14:creationId xmlns:p14="http://schemas.microsoft.com/office/powerpoint/2010/main" val="14925728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44BBCC"/>
        </a:solidFill>
        <a:effectLst/>
      </p:bgPr>
    </p:bg>
    <p:spTree>
      <p:nvGrpSpPr>
        <p:cNvPr id="1" name="">
          <a:extLst>
            <a:ext uri="{FF2B5EF4-FFF2-40B4-BE49-F238E27FC236}">
              <a16:creationId xmlns:a16="http://schemas.microsoft.com/office/drawing/2014/main" id="{886F773B-7E73-2018-BBDC-386616078DB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C254A71-ADBF-B588-58DA-54994D49646F}"/>
              </a:ext>
            </a:extLst>
          </p:cNvPr>
          <p:cNvSpPr txBox="1"/>
          <p:nvPr/>
        </p:nvSpPr>
        <p:spPr>
          <a:xfrm>
            <a:off x="1801274" y="578192"/>
            <a:ext cx="8832479" cy="646331"/>
          </a:xfrm>
          <a:prstGeom prst="rect">
            <a:avLst/>
          </a:prstGeom>
          <a:noFill/>
        </p:spPr>
        <p:txBody>
          <a:bodyPr wrap="square" rtlCol="0">
            <a:spAutoFit/>
          </a:bodyPr>
          <a:lstStyle/>
          <a:p>
            <a:pPr algn="ctr"/>
            <a:r>
              <a:rPr lang="en-US" sz="3600" b="1" dirty="0">
                <a:latin typeface="Roboto Mono"/>
                <a:ea typeface="Roboto Mono"/>
              </a:rPr>
              <a:t>Data Collection</a:t>
            </a:r>
            <a:endParaRPr lang="de-AT" sz="3600" b="1" dirty="0">
              <a:latin typeface="Roboto Mono"/>
              <a:ea typeface="Roboto Mono"/>
            </a:endParaRPr>
          </a:p>
        </p:txBody>
      </p:sp>
      <p:sp>
        <p:nvSpPr>
          <p:cNvPr id="3" name="Flowchart: Connector 2">
            <a:extLst>
              <a:ext uri="{FF2B5EF4-FFF2-40B4-BE49-F238E27FC236}">
                <a16:creationId xmlns:a16="http://schemas.microsoft.com/office/drawing/2014/main" id="{27B9A279-611A-48EF-BA2C-AD88ACB6B639}"/>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Roboto Mono" panose="00000009000000000000" pitchFamily="49" charset="0"/>
                <a:ea typeface="Roboto Mono" panose="00000009000000000000" pitchFamily="49" charset="0"/>
              </a:rPr>
              <a:t>8</a:t>
            </a:r>
            <a:endParaRPr lang="de-AT" sz="2800" dirty="0">
              <a:solidFill>
                <a:schemeClr val="tx1"/>
              </a:solidFill>
              <a:latin typeface="Roboto Mono" panose="00000009000000000000" pitchFamily="49" charset="0"/>
              <a:ea typeface="Roboto Mono" panose="00000009000000000000" pitchFamily="49" charset="0"/>
            </a:endParaRPr>
          </a:p>
        </p:txBody>
      </p:sp>
      <p:pic>
        <p:nvPicPr>
          <p:cNvPr id="5" name="Picture 4" descr="A large room with many people walking in it&#10;&#10;AI-generated content may be incorrect.">
            <a:extLst>
              <a:ext uri="{FF2B5EF4-FFF2-40B4-BE49-F238E27FC236}">
                <a16:creationId xmlns:a16="http://schemas.microsoft.com/office/drawing/2014/main" id="{20C151CD-A909-C173-7E93-40964BE9C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316" y="1778521"/>
            <a:ext cx="7091368" cy="4725890"/>
          </a:xfrm>
          <a:prstGeom prst="rect">
            <a:avLst/>
          </a:prstGeom>
        </p:spPr>
      </p:pic>
    </p:spTree>
    <p:extLst>
      <p:ext uri="{BB962C8B-B14F-4D97-AF65-F5344CB8AC3E}">
        <p14:creationId xmlns:p14="http://schemas.microsoft.com/office/powerpoint/2010/main" val="4234312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44BBCC"/>
        </a:solidFill>
        <a:effectLst/>
      </p:bgPr>
    </p:bg>
    <p:spTree>
      <p:nvGrpSpPr>
        <p:cNvPr id="1" name="">
          <a:extLst>
            <a:ext uri="{FF2B5EF4-FFF2-40B4-BE49-F238E27FC236}">
              <a16:creationId xmlns:a16="http://schemas.microsoft.com/office/drawing/2014/main" id="{A4238E6D-E495-D852-4C11-ED000C343F3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86E1E80-A88A-3AF5-A026-4E3A9AD17F7D}"/>
              </a:ext>
            </a:extLst>
          </p:cNvPr>
          <p:cNvPicPr>
            <a:picLocks noChangeAspect="1"/>
          </p:cNvPicPr>
          <p:nvPr/>
        </p:nvPicPr>
        <p:blipFill>
          <a:blip r:embed="rId3"/>
          <a:stretch>
            <a:fillRect/>
          </a:stretch>
        </p:blipFill>
        <p:spPr>
          <a:xfrm>
            <a:off x="4005323" y="538869"/>
            <a:ext cx="4305179" cy="5780261"/>
          </a:xfrm>
          <a:prstGeom prst="rect">
            <a:avLst/>
          </a:prstGeom>
        </p:spPr>
      </p:pic>
      <p:sp>
        <p:nvSpPr>
          <p:cNvPr id="4" name="Forme libre : forme 19">
            <a:extLst>
              <a:ext uri="{FF2B5EF4-FFF2-40B4-BE49-F238E27FC236}">
                <a16:creationId xmlns:a16="http://schemas.microsoft.com/office/drawing/2014/main" id="{180B1DE8-9F1D-5145-FDF4-DD9F6AB42B9A}"/>
              </a:ext>
            </a:extLst>
          </p:cNvPr>
          <p:cNvSpPr/>
          <p:nvPr/>
        </p:nvSpPr>
        <p:spPr>
          <a:xfrm rot="10800000">
            <a:off x="4268989" y="3566454"/>
            <a:ext cx="365760" cy="182880"/>
          </a:xfrm>
          <a:custGeom>
            <a:avLst/>
            <a:gdLst>
              <a:gd name="connsiteX0" fmla="*/ 191160 w 305280"/>
              <a:gd name="connsiteY0" fmla="*/ 209880 h 209880"/>
              <a:gd name="connsiteX1" fmla="*/ 305280 w 305280"/>
              <a:gd name="connsiteY1" fmla="*/ 86400 h 209880"/>
              <a:gd name="connsiteX2" fmla="*/ 185760 w 305280"/>
              <a:gd name="connsiteY2" fmla="*/ 0 h 209880"/>
              <a:gd name="connsiteX3" fmla="*/ 0 w 305280"/>
              <a:gd name="connsiteY3" fmla="*/ 118440 h 209880"/>
            </a:gdLst>
            <a:ahLst/>
            <a:cxnLst>
              <a:cxn ang="0">
                <a:pos x="connsiteX0" y="connsiteY0"/>
              </a:cxn>
              <a:cxn ang="0">
                <a:pos x="connsiteX1" y="connsiteY1"/>
              </a:cxn>
              <a:cxn ang="0">
                <a:pos x="connsiteX2" y="connsiteY2"/>
              </a:cxn>
              <a:cxn ang="0">
                <a:pos x="connsiteX3" y="connsiteY3"/>
              </a:cxn>
            </a:cxnLst>
            <a:rect l="0" t="0" r="0" b="0"/>
            <a:pathLst>
              <a:path w="305280" h="209880">
                <a:moveTo>
                  <a:pt x="191160" y="209880"/>
                </a:moveTo>
                <a:lnTo>
                  <a:pt x="305280" y="86400"/>
                </a:lnTo>
                <a:lnTo>
                  <a:pt x="185760" y="0"/>
                </a:lnTo>
                <a:lnTo>
                  <a:pt x="0" y="118440"/>
                </a:lnTo>
                <a:close/>
              </a:path>
            </a:pathLst>
          </a:cu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de-DE">
              <a:solidFill>
                <a:srgbClr val="E71224"/>
              </a:solidFill>
            </a:endParaRPr>
          </a:p>
        </p:txBody>
      </p:sp>
      <p:sp>
        <p:nvSpPr>
          <p:cNvPr id="6" name="Forme libre : forme 19">
            <a:extLst>
              <a:ext uri="{FF2B5EF4-FFF2-40B4-BE49-F238E27FC236}">
                <a16:creationId xmlns:a16="http://schemas.microsoft.com/office/drawing/2014/main" id="{731B3861-606A-46A2-9AFC-3656110E1158}"/>
              </a:ext>
            </a:extLst>
          </p:cNvPr>
          <p:cNvSpPr/>
          <p:nvPr/>
        </p:nvSpPr>
        <p:spPr>
          <a:xfrm rot="10800000">
            <a:off x="4322213" y="4166529"/>
            <a:ext cx="312536" cy="138771"/>
          </a:xfrm>
          <a:custGeom>
            <a:avLst/>
            <a:gdLst>
              <a:gd name="connsiteX0" fmla="*/ 191160 w 305280"/>
              <a:gd name="connsiteY0" fmla="*/ 209880 h 209880"/>
              <a:gd name="connsiteX1" fmla="*/ 305280 w 305280"/>
              <a:gd name="connsiteY1" fmla="*/ 86400 h 209880"/>
              <a:gd name="connsiteX2" fmla="*/ 185760 w 305280"/>
              <a:gd name="connsiteY2" fmla="*/ 0 h 209880"/>
              <a:gd name="connsiteX3" fmla="*/ 0 w 305280"/>
              <a:gd name="connsiteY3" fmla="*/ 118440 h 209880"/>
            </a:gdLst>
            <a:ahLst/>
            <a:cxnLst>
              <a:cxn ang="0">
                <a:pos x="connsiteX0" y="connsiteY0"/>
              </a:cxn>
              <a:cxn ang="0">
                <a:pos x="connsiteX1" y="connsiteY1"/>
              </a:cxn>
              <a:cxn ang="0">
                <a:pos x="connsiteX2" y="connsiteY2"/>
              </a:cxn>
              <a:cxn ang="0">
                <a:pos x="connsiteX3" y="connsiteY3"/>
              </a:cxn>
            </a:cxnLst>
            <a:rect l="0" t="0" r="0" b="0"/>
            <a:pathLst>
              <a:path w="305280" h="209880">
                <a:moveTo>
                  <a:pt x="191160" y="209880"/>
                </a:moveTo>
                <a:lnTo>
                  <a:pt x="305280" y="86400"/>
                </a:lnTo>
                <a:lnTo>
                  <a:pt x="185760" y="0"/>
                </a:lnTo>
                <a:lnTo>
                  <a:pt x="0" y="118440"/>
                </a:lnTo>
                <a:close/>
              </a:path>
            </a:pathLst>
          </a:cu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de-DE">
              <a:solidFill>
                <a:srgbClr val="E71224"/>
              </a:solidFill>
            </a:endParaRPr>
          </a:p>
        </p:txBody>
      </p:sp>
      <p:sp>
        <p:nvSpPr>
          <p:cNvPr id="9" name="Forme libre : forme 19">
            <a:extLst>
              <a:ext uri="{FF2B5EF4-FFF2-40B4-BE49-F238E27FC236}">
                <a16:creationId xmlns:a16="http://schemas.microsoft.com/office/drawing/2014/main" id="{953C2213-3534-5B3C-9DB8-3009F7D79821}"/>
              </a:ext>
            </a:extLst>
          </p:cNvPr>
          <p:cNvSpPr/>
          <p:nvPr/>
        </p:nvSpPr>
        <p:spPr>
          <a:xfrm rot="10800000">
            <a:off x="4322213" y="4342741"/>
            <a:ext cx="312536" cy="138771"/>
          </a:xfrm>
          <a:custGeom>
            <a:avLst/>
            <a:gdLst>
              <a:gd name="connsiteX0" fmla="*/ 191160 w 305280"/>
              <a:gd name="connsiteY0" fmla="*/ 209880 h 209880"/>
              <a:gd name="connsiteX1" fmla="*/ 305280 w 305280"/>
              <a:gd name="connsiteY1" fmla="*/ 86400 h 209880"/>
              <a:gd name="connsiteX2" fmla="*/ 185760 w 305280"/>
              <a:gd name="connsiteY2" fmla="*/ 0 h 209880"/>
              <a:gd name="connsiteX3" fmla="*/ 0 w 305280"/>
              <a:gd name="connsiteY3" fmla="*/ 118440 h 209880"/>
            </a:gdLst>
            <a:ahLst/>
            <a:cxnLst>
              <a:cxn ang="0">
                <a:pos x="connsiteX0" y="connsiteY0"/>
              </a:cxn>
              <a:cxn ang="0">
                <a:pos x="connsiteX1" y="connsiteY1"/>
              </a:cxn>
              <a:cxn ang="0">
                <a:pos x="connsiteX2" y="connsiteY2"/>
              </a:cxn>
              <a:cxn ang="0">
                <a:pos x="connsiteX3" y="connsiteY3"/>
              </a:cxn>
            </a:cxnLst>
            <a:rect l="0" t="0" r="0" b="0"/>
            <a:pathLst>
              <a:path w="305280" h="209880">
                <a:moveTo>
                  <a:pt x="191160" y="209880"/>
                </a:moveTo>
                <a:lnTo>
                  <a:pt x="305280" y="86400"/>
                </a:lnTo>
                <a:lnTo>
                  <a:pt x="185760" y="0"/>
                </a:lnTo>
                <a:lnTo>
                  <a:pt x="0" y="118440"/>
                </a:lnTo>
                <a:close/>
              </a:path>
            </a:pathLst>
          </a:cu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de-DE">
              <a:solidFill>
                <a:srgbClr val="E71224"/>
              </a:solidFill>
            </a:endParaRPr>
          </a:p>
        </p:txBody>
      </p:sp>
      <p:sp>
        <p:nvSpPr>
          <p:cNvPr id="10" name="Forme libre : forme 19">
            <a:extLst>
              <a:ext uri="{FF2B5EF4-FFF2-40B4-BE49-F238E27FC236}">
                <a16:creationId xmlns:a16="http://schemas.microsoft.com/office/drawing/2014/main" id="{DFB3E088-9688-8096-1269-7483B7A44577}"/>
              </a:ext>
            </a:extLst>
          </p:cNvPr>
          <p:cNvSpPr/>
          <p:nvPr/>
        </p:nvSpPr>
        <p:spPr>
          <a:xfrm rot="5559844">
            <a:off x="4240565" y="1880258"/>
            <a:ext cx="365760" cy="182880"/>
          </a:xfrm>
          <a:custGeom>
            <a:avLst/>
            <a:gdLst>
              <a:gd name="connsiteX0" fmla="*/ 191160 w 305280"/>
              <a:gd name="connsiteY0" fmla="*/ 209880 h 209880"/>
              <a:gd name="connsiteX1" fmla="*/ 305280 w 305280"/>
              <a:gd name="connsiteY1" fmla="*/ 86400 h 209880"/>
              <a:gd name="connsiteX2" fmla="*/ 185760 w 305280"/>
              <a:gd name="connsiteY2" fmla="*/ 0 h 209880"/>
              <a:gd name="connsiteX3" fmla="*/ 0 w 305280"/>
              <a:gd name="connsiteY3" fmla="*/ 118440 h 209880"/>
            </a:gdLst>
            <a:ahLst/>
            <a:cxnLst>
              <a:cxn ang="0">
                <a:pos x="connsiteX0" y="connsiteY0"/>
              </a:cxn>
              <a:cxn ang="0">
                <a:pos x="connsiteX1" y="connsiteY1"/>
              </a:cxn>
              <a:cxn ang="0">
                <a:pos x="connsiteX2" y="connsiteY2"/>
              </a:cxn>
              <a:cxn ang="0">
                <a:pos x="connsiteX3" y="connsiteY3"/>
              </a:cxn>
            </a:cxnLst>
            <a:rect l="0" t="0" r="0" b="0"/>
            <a:pathLst>
              <a:path w="305280" h="209880">
                <a:moveTo>
                  <a:pt x="191160" y="209880"/>
                </a:moveTo>
                <a:lnTo>
                  <a:pt x="305280" y="86400"/>
                </a:lnTo>
                <a:lnTo>
                  <a:pt x="185760" y="0"/>
                </a:lnTo>
                <a:lnTo>
                  <a:pt x="0" y="118440"/>
                </a:lnTo>
                <a:close/>
              </a:path>
            </a:pathLst>
          </a:cu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de-DE">
              <a:solidFill>
                <a:srgbClr val="E71224"/>
              </a:solidFill>
            </a:endParaRPr>
          </a:p>
        </p:txBody>
      </p:sp>
      <p:sp>
        <p:nvSpPr>
          <p:cNvPr id="11" name="Rectangle 10">
            <a:extLst>
              <a:ext uri="{FF2B5EF4-FFF2-40B4-BE49-F238E27FC236}">
                <a16:creationId xmlns:a16="http://schemas.microsoft.com/office/drawing/2014/main" id="{82F21E18-0A2B-7257-D38E-1DEAAFF92995}"/>
              </a:ext>
            </a:extLst>
          </p:cNvPr>
          <p:cNvSpPr/>
          <p:nvPr/>
        </p:nvSpPr>
        <p:spPr>
          <a:xfrm>
            <a:off x="5181600" y="2616200"/>
            <a:ext cx="1200150"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tangle 11">
            <a:extLst>
              <a:ext uri="{FF2B5EF4-FFF2-40B4-BE49-F238E27FC236}">
                <a16:creationId xmlns:a16="http://schemas.microsoft.com/office/drawing/2014/main" id="{B9F357BB-0AB3-096E-3B74-0BA6C7B60F65}"/>
              </a:ext>
            </a:extLst>
          </p:cNvPr>
          <p:cNvSpPr/>
          <p:nvPr/>
        </p:nvSpPr>
        <p:spPr>
          <a:xfrm>
            <a:off x="6510277" y="2616200"/>
            <a:ext cx="1306573"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Flowchart: Connector 1">
            <a:extLst>
              <a:ext uri="{FF2B5EF4-FFF2-40B4-BE49-F238E27FC236}">
                <a16:creationId xmlns:a16="http://schemas.microsoft.com/office/drawing/2014/main" id="{6C767C88-810E-0A74-45F4-9D648F06E03C}"/>
              </a:ext>
            </a:extLst>
          </p:cNvPr>
          <p:cNvSpPr/>
          <p:nvPr/>
        </p:nvSpPr>
        <p:spPr>
          <a:xfrm>
            <a:off x="410966" y="374058"/>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Roboto Mono" panose="00000009000000000000" pitchFamily="49" charset="0"/>
                <a:ea typeface="Roboto Mono" panose="00000009000000000000" pitchFamily="49" charset="0"/>
              </a:rPr>
              <a:t>7</a:t>
            </a:r>
            <a:endParaRPr lang="de-AT" sz="2800" dirty="0">
              <a:solidFill>
                <a:schemeClr val="tx1"/>
              </a:solidFill>
              <a:latin typeface="Roboto Mono" panose="00000009000000000000" pitchFamily="49" charset="0"/>
              <a:ea typeface="Roboto Mono" panose="00000009000000000000" pitchFamily="49" charset="0"/>
            </a:endParaRPr>
          </a:p>
        </p:txBody>
      </p:sp>
      <p:sp>
        <p:nvSpPr>
          <p:cNvPr id="3" name="Flowchart: Connector 2">
            <a:extLst>
              <a:ext uri="{FF2B5EF4-FFF2-40B4-BE49-F238E27FC236}">
                <a16:creationId xmlns:a16="http://schemas.microsoft.com/office/drawing/2014/main" id="{C1DFE404-5ACB-845F-167E-E6E821DA2063}"/>
              </a:ext>
            </a:extLst>
          </p:cNvPr>
          <p:cNvSpPr/>
          <p:nvPr/>
        </p:nvSpPr>
        <p:spPr>
          <a:xfrm>
            <a:off x="2980580" y="3419755"/>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Roboto Mono" panose="00000009000000000000" pitchFamily="49" charset="0"/>
                <a:ea typeface="Roboto Mono" panose="00000009000000000000" pitchFamily="49" charset="0"/>
              </a:rPr>
              <a:t>8</a:t>
            </a:r>
            <a:endParaRPr lang="de-AT" sz="2800" dirty="0">
              <a:solidFill>
                <a:schemeClr val="tx1"/>
              </a:solidFill>
              <a:latin typeface="Roboto Mono" panose="00000009000000000000" pitchFamily="49" charset="0"/>
              <a:ea typeface="Roboto Mono" panose="00000009000000000000" pitchFamily="49" charset="0"/>
            </a:endParaRPr>
          </a:p>
        </p:txBody>
      </p:sp>
    </p:spTree>
    <p:extLst>
      <p:ext uri="{BB962C8B-B14F-4D97-AF65-F5344CB8AC3E}">
        <p14:creationId xmlns:p14="http://schemas.microsoft.com/office/powerpoint/2010/main" val="367828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44BBCC"/>
        </a:solidFill>
        <a:effectLst/>
      </p:bgPr>
    </p:bg>
    <p:spTree>
      <p:nvGrpSpPr>
        <p:cNvPr id="1" name="">
          <a:extLst>
            <a:ext uri="{FF2B5EF4-FFF2-40B4-BE49-F238E27FC236}">
              <a16:creationId xmlns:a16="http://schemas.microsoft.com/office/drawing/2014/main" id="{F6E884B3-B0A7-6424-29B6-E03971DAFF2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7FF4ADC-2B67-113D-6027-35CBC1493219}"/>
              </a:ext>
            </a:extLst>
          </p:cNvPr>
          <p:cNvSpPr txBox="1"/>
          <p:nvPr/>
        </p:nvSpPr>
        <p:spPr>
          <a:xfrm>
            <a:off x="1801274" y="578192"/>
            <a:ext cx="8832479" cy="646331"/>
          </a:xfrm>
          <a:prstGeom prst="rect">
            <a:avLst/>
          </a:prstGeom>
          <a:noFill/>
        </p:spPr>
        <p:txBody>
          <a:bodyPr wrap="square" rtlCol="0">
            <a:spAutoFit/>
          </a:bodyPr>
          <a:lstStyle/>
          <a:p>
            <a:pPr algn="ctr"/>
            <a:r>
              <a:rPr lang="en-US" sz="3600" b="1" dirty="0">
                <a:latin typeface="Roboto Mono"/>
                <a:ea typeface="Roboto Mono"/>
              </a:rPr>
              <a:t>Representational Unit Analysis</a:t>
            </a:r>
            <a:endParaRPr lang="de-AT" sz="3600" b="1" dirty="0">
              <a:latin typeface="Roboto Mono"/>
              <a:ea typeface="Roboto Mono"/>
            </a:endParaRPr>
          </a:p>
        </p:txBody>
      </p:sp>
      <p:sp>
        <p:nvSpPr>
          <p:cNvPr id="3" name="Flowchart: Connector 2">
            <a:extLst>
              <a:ext uri="{FF2B5EF4-FFF2-40B4-BE49-F238E27FC236}">
                <a16:creationId xmlns:a16="http://schemas.microsoft.com/office/drawing/2014/main" id="{FB8D16FF-E1CF-803B-B318-351C234376D4}"/>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Roboto Mono" panose="00000009000000000000" pitchFamily="49" charset="0"/>
                <a:ea typeface="Roboto Mono" panose="00000009000000000000" pitchFamily="49" charset="0"/>
              </a:rPr>
              <a:t>9</a:t>
            </a:r>
            <a:endParaRPr lang="de-AT" sz="2800" dirty="0">
              <a:solidFill>
                <a:schemeClr val="tx1"/>
              </a:solidFill>
              <a:latin typeface="Roboto Mono" panose="00000009000000000000" pitchFamily="49" charset="0"/>
              <a:ea typeface="Roboto Mono" panose="00000009000000000000" pitchFamily="49" charset="0"/>
            </a:endParaRPr>
          </a:p>
        </p:txBody>
      </p:sp>
      <p:pic>
        <p:nvPicPr>
          <p:cNvPr id="5" name="Picture 4">
            <a:extLst>
              <a:ext uri="{FF2B5EF4-FFF2-40B4-BE49-F238E27FC236}">
                <a16:creationId xmlns:a16="http://schemas.microsoft.com/office/drawing/2014/main" id="{818955E4-7DF1-0BDC-CE3C-8DAA6EF09908}"/>
              </a:ext>
            </a:extLst>
          </p:cNvPr>
          <p:cNvPicPr>
            <a:picLocks noChangeAspect="1"/>
          </p:cNvPicPr>
          <p:nvPr/>
        </p:nvPicPr>
        <p:blipFill>
          <a:blip r:embed="rId3"/>
          <a:stretch>
            <a:fillRect/>
          </a:stretch>
        </p:blipFill>
        <p:spPr>
          <a:xfrm>
            <a:off x="2285468" y="1233848"/>
            <a:ext cx="7621064" cy="5382376"/>
          </a:xfrm>
          <a:prstGeom prst="rect">
            <a:avLst/>
          </a:prstGeom>
        </p:spPr>
      </p:pic>
    </p:spTree>
    <p:extLst>
      <p:ext uri="{BB962C8B-B14F-4D97-AF65-F5344CB8AC3E}">
        <p14:creationId xmlns:p14="http://schemas.microsoft.com/office/powerpoint/2010/main" val="173987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a:extLst>
            <a:ext uri="{FF2B5EF4-FFF2-40B4-BE49-F238E27FC236}">
              <a16:creationId xmlns:a16="http://schemas.microsoft.com/office/drawing/2014/main" id="{C7DCA421-69AF-39B4-C946-04BE1C39787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172FE34-C770-E2E8-7EA1-886AB32DA6E6}"/>
              </a:ext>
            </a:extLst>
          </p:cNvPr>
          <p:cNvSpPr txBox="1"/>
          <p:nvPr/>
        </p:nvSpPr>
        <p:spPr>
          <a:xfrm>
            <a:off x="3649492" y="2705725"/>
            <a:ext cx="4893015" cy="1446550"/>
          </a:xfrm>
          <a:prstGeom prst="rect">
            <a:avLst/>
          </a:prstGeom>
          <a:noFill/>
        </p:spPr>
        <p:txBody>
          <a:bodyPr wrap="square" rtlCol="0">
            <a:spAutoFit/>
          </a:bodyPr>
          <a:lstStyle/>
          <a:p>
            <a:r>
              <a:rPr lang="en-US" sz="8800" b="1" dirty="0">
                <a:solidFill>
                  <a:schemeClr val="bg1"/>
                </a:solidFill>
                <a:latin typeface="Roboto Mono"/>
                <a:ea typeface="Roboto Mono"/>
                <a:sym typeface="Arial"/>
              </a:rPr>
              <a:t>Problem</a:t>
            </a:r>
            <a:endParaRPr lang="de-AT" sz="8800" b="1" dirty="0">
              <a:solidFill>
                <a:schemeClr val="bg1"/>
              </a:solidFill>
              <a:latin typeface="Roboto Mono"/>
              <a:ea typeface="Roboto Mono"/>
              <a:sym typeface="Arial"/>
            </a:endParaRPr>
          </a:p>
        </p:txBody>
      </p:sp>
    </p:spTree>
    <p:extLst>
      <p:ext uri="{BB962C8B-B14F-4D97-AF65-F5344CB8AC3E}">
        <p14:creationId xmlns:p14="http://schemas.microsoft.com/office/powerpoint/2010/main" val="34244283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44BBCC"/>
        </a:solidFill>
        <a:effectLst/>
      </p:bgPr>
    </p:bg>
    <p:spTree>
      <p:nvGrpSpPr>
        <p:cNvPr id="1" name="">
          <a:extLst>
            <a:ext uri="{FF2B5EF4-FFF2-40B4-BE49-F238E27FC236}">
              <a16:creationId xmlns:a16="http://schemas.microsoft.com/office/drawing/2014/main" id="{99F6E603-27AF-A5BF-A703-996D2EE775F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78BA5A3-156C-B791-2A2B-5D7A8D10AD37}"/>
              </a:ext>
            </a:extLst>
          </p:cNvPr>
          <p:cNvSpPr txBox="1"/>
          <p:nvPr/>
        </p:nvSpPr>
        <p:spPr>
          <a:xfrm>
            <a:off x="1679760" y="498297"/>
            <a:ext cx="8832479" cy="646331"/>
          </a:xfrm>
          <a:prstGeom prst="rect">
            <a:avLst/>
          </a:prstGeom>
          <a:noFill/>
        </p:spPr>
        <p:txBody>
          <a:bodyPr wrap="square" rtlCol="0">
            <a:spAutoFit/>
          </a:bodyPr>
          <a:lstStyle/>
          <a:p>
            <a:pPr algn="ctr"/>
            <a:r>
              <a:rPr lang="en-US" sz="3600" b="1" dirty="0">
                <a:latin typeface="Roboto Mono"/>
                <a:ea typeface="Roboto Mono"/>
              </a:rPr>
              <a:t>Ontology Engineering</a:t>
            </a:r>
            <a:endParaRPr lang="de-AT" sz="3600" b="1" dirty="0">
              <a:latin typeface="Roboto Mono"/>
              <a:ea typeface="Roboto Mono"/>
            </a:endParaRPr>
          </a:p>
        </p:txBody>
      </p:sp>
      <p:sp>
        <p:nvSpPr>
          <p:cNvPr id="3" name="Flowchart: Connector 2">
            <a:extLst>
              <a:ext uri="{FF2B5EF4-FFF2-40B4-BE49-F238E27FC236}">
                <a16:creationId xmlns:a16="http://schemas.microsoft.com/office/drawing/2014/main" id="{A3D8AA16-48E6-6ADB-E0E2-92DAF6A19EF3}"/>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Roboto Mono" panose="00000009000000000000" pitchFamily="49" charset="0"/>
                <a:ea typeface="Roboto Mono" panose="00000009000000000000" pitchFamily="49" charset="0"/>
              </a:rPr>
              <a:t>10</a:t>
            </a:r>
            <a:endParaRPr lang="de-AT" sz="2000" dirty="0">
              <a:solidFill>
                <a:schemeClr val="tx1"/>
              </a:solidFill>
              <a:latin typeface="Roboto Mono" panose="00000009000000000000" pitchFamily="49" charset="0"/>
              <a:ea typeface="Roboto Mono" panose="00000009000000000000" pitchFamily="49" charset="0"/>
            </a:endParaRPr>
          </a:p>
        </p:txBody>
      </p:sp>
      <p:pic>
        <p:nvPicPr>
          <p:cNvPr id="5" name="Picture 4">
            <a:extLst>
              <a:ext uri="{FF2B5EF4-FFF2-40B4-BE49-F238E27FC236}">
                <a16:creationId xmlns:a16="http://schemas.microsoft.com/office/drawing/2014/main" id="{D840C8E6-9D8A-61ED-66AE-9B277106C6B4}"/>
              </a:ext>
            </a:extLst>
          </p:cNvPr>
          <p:cNvPicPr>
            <a:picLocks noChangeAspect="1"/>
          </p:cNvPicPr>
          <p:nvPr/>
        </p:nvPicPr>
        <p:blipFill>
          <a:blip r:embed="rId3"/>
          <a:stretch>
            <a:fillRect/>
          </a:stretch>
        </p:blipFill>
        <p:spPr>
          <a:xfrm>
            <a:off x="2285468" y="1233848"/>
            <a:ext cx="7621064" cy="5382376"/>
          </a:xfrm>
          <a:prstGeom prst="rect">
            <a:avLst/>
          </a:prstGeom>
        </p:spPr>
      </p:pic>
    </p:spTree>
    <p:extLst>
      <p:ext uri="{BB962C8B-B14F-4D97-AF65-F5344CB8AC3E}">
        <p14:creationId xmlns:p14="http://schemas.microsoft.com/office/powerpoint/2010/main" val="1159352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44BBCC"/>
        </a:solidFill>
        <a:effectLst/>
      </p:bgPr>
    </p:bg>
    <p:spTree>
      <p:nvGrpSpPr>
        <p:cNvPr id="1" name="">
          <a:extLst>
            <a:ext uri="{FF2B5EF4-FFF2-40B4-BE49-F238E27FC236}">
              <a16:creationId xmlns:a16="http://schemas.microsoft.com/office/drawing/2014/main" id="{C3D7CD5F-F99F-80D1-F510-ACB287A39A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F5A637E-FF65-3DC2-8B75-881C88B08179}"/>
              </a:ext>
            </a:extLst>
          </p:cNvPr>
          <p:cNvPicPr>
            <a:picLocks noChangeAspect="1"/>
          </p:cNvPicPr>
          <p:nvPr/>
        </p:nvPicPr>
        <p:blipFill>
          <a:blip r:embed="rId3"/>
          <a:stretch>
            <a:fillRect/>
          </a:stretch>
        </p:blipFill>
        <p:spPr>
          <a:xfrm>
            <a:off x="1472629" y="163745"/>
            <a:ext cx="9246741" cy="6530510"/>
          </a:xfrm>
          <a:prstGeom prst="rect">
            <a:avLst/>
          </a:prstGeom>
        </p:spPr>
      </p:pic>
    </p:spTree>
    <p:extLst>
      <p:ext uri="{BB962C8B-B14F-4D97-AF65-F5344CB8AC3E}">
        <p14:creationId xmlns:p14="http://schemas.microsoft.com/office/powerpoint/2010/main" val="2951235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44BBCC"/>
        </a:solidFill>
        <a:effectLst/>
      </p:bgPr>
    </p:bg>
    <p:spTree>
      <p:nvGrpSpPr>
        <p:cNvPr id="1" name="">
          <a:extLst>
            <a:ext uri="{FF2B5EF4-FFF2-40B4-BE49-F238E27FC236}">
              <a16:creationId xmlns:a16="http://schemas.microsoft.com/office/drawing/2014/main" id="{117F2412-1398-63C2-2E45-492C8C231C6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87A025-7341-A4E1-114F-F1A216F5EFF8}"/>
              </a:ext>
            </a:extLst>
          </p:cNvPr>
          <p:cNvSpPr txBox="1"/>
          <p:nvPr/>
        </p:nvSpPr>
        <p:spPr>
          <a:xfrm>
            <a:off x="1679760" y="498297"/>
            <a:ext cx="9464276" cy="646331"/>
          </a:xfrm>
          <a:prstGeom prst="rect">
            <a:avLst/>
          </a:prstGeom>
          <a:noFill/>
        </p:spPr>
        <p:txBody>
          <a:bodyPr wrap="square" rtlCol="0">
            <a:spAutoFit/>
          </a:bodyPr>
          <a:lstStyle/>
          <a:p>
            <a:pPr algn="ctr"/>
            <a:r>
              <a:rPr lang="en-US" sz="3600" b="1" dirty="0">
                <a:latin typeface="Roboto Mono"/>
                <a:ea typeface="Roboto Mono"/>
              </a:rPr>
              <a:t>Knowledge Graph Engineering</a:t>
            </a:r>
            <a:endParaRPr lang="de-AT" sz="3600" b="1" dirty="0">
              <a:latin typeface="Roboto Mono"/>
              <a:ea typeface="Roboto Mono"/>
            </a:endParaRPr>
          </a:p>
        </p:txBody>
      </p:sp>
      <p:sp>
        <p:nvSpPr>
          <p:cNvPr id="3" name="Flowchart: Connector 2">
            <a:extLst>
              <a:ext uri="{FF2B5EF4-FFF2-40B4-BE49-F238E27FC236}">
                <a16:creationId xmlns:a16="http://schemas.microsoft.com/office/drawing/2014/main" id="{857864F1-BA55-A562-B6AE-8190AB0E8B71}"/>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Roboto Mono" panose="00000009000000000000" pitchFamily="49" charset="0"/>
                <a:ea typeface="Roboto Mono" panose="00000009000000000000" pitchFamily="49" charset="0"/>
              </a:rPr>
              <a:t>11</a:t>
            </a:r>
            <a:endParaRPr lang="de-AT" sz="2000" dirty="0">
              <a:solidFill>
                <a:schemeClr val="tx1"/>
              </a:solidFill>
              <a:latin typeface="Roboto Mono" panose="00000009000000000000" pitchFamily="49" charset="0"/>
              <a:ea typeface="Roboto Mono" panose="00000009000000000000" pitchFamily="49" charset="0"/>
            </a:endParaRPr>
          </a:p>
        </p:txBody>
      </p:sp>
      <p:pic>
        <p:nvPicPr>
          <p:cNvPr id="6" name="Picture 5">
            <a:extLst>
              <a:ext uri="{FF2B5EF4-FFF2-40B4-BE49-F238E27FC236}">
                <a16:creationId xmlns:a16="http://schemas.microsoft.com/office/drawing/2014/main" id="{78EAF8BE-01B7-52E2-661E-F91CE5B95270}"/>
              </a:ext>
            </a:extLst>
          </p:cNvPr>
          <p:cNvPicPr>
            <a:picLocks noChangeAspect="1"/>
          </p:cNvPicPr>
          <p:nvPr/>
        </p:nvPicPr>
        <p:blipFill>
          <a:blip r:embed="rId3"/>
          <a:stretch>
            <a:fillRect/>
          </a:stretch>
        </p:blipFill>
        <p:spPr>
          <a:xfrm>
            <a:off x="2441643" y="1233848"/>
            <a:ext cx="8062024" cy="5211238"/>
          </a:xfrm>
          <a:prstGeom prst="rect">
            <a:avLst/>
          </a:prstGeom>
        </p:spPr>
      </p:pic>
    </p:spTree>
    <p:extLst>
      <p:ext uri="{BB962C8B-B14F-4D97-AF65-F5344CB8AC3E}">
        <p14:creationId xmlns:p14="http://schemas.microsoft.com/office/powerpoint/2010/main" val="4181019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44BBCC"/>
        </a:solidFill>
        <a:effectLst/>
      </p:bgPr>
    </p:bg>
    <p:spTree>
      <p:nvGrpSpPr>
        <p:cNvPr id="1" name="">
          <a:extLst>
            <a:ext uri="{FF2B5EF4-FFF2-40B4-BE49-F238E27FC236}">
              <a16:creationId xmlns:a16="http://schemas.microsoft.com/office/drawing/2014/main" id="{7AA2E574-BFFE-9290-5483-95690090193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71E2198-D1A6-16F9-C4EA-B89BEC304F71}"/>
              </a:ext>
            </a:extLst>
          </p:cNvPr>
          <p:cNvPicPr>
            <a:picLocks noChangeAspect="1"/>
          </p:cNvPicPr>
          <p:nvPr/>
        </p:nvPicPr>
        <p:blipFill>
          <a:blip r:embed="rId3"/>
          <a:stretch>
            <a:fillRect/>
          </a:stretch>
        </p:blipFill>
        <p:spPr>
          <a:xfrm>
            <a:off x="1234584" y="286614"/>
            <a:ext cx="9722831" cy="6284772"/>
          </a:xfrm>
          <a:prstGeom prst="rect">
            <a:avLst/>
          </a:prstGeom>
        </p:spPr>
      </p:pic>
    </p:spTree>
    <p:extLst>
      <p:ext uri="{BB962C8B-B14F-4D97-AF65-F5344CB8AC3E}">
        <p14:creationId xmlns:p14="http://schemas.microsoft.com/office/powerpoint/2010/main" val="15434805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21BB5-60A9-1730-6BF9-B14F8C8AE94B}"/>
            </a:ext>
          </a:extLst>
        </p:cNvPr>
        <p:cNvGrpSpPr/>
        <p:nvPr/>
      </p:nvGrpSpPr>
      <p:grpSpPr>
        <a:xfrm>
          <a:off x="0" y="0"/>
          <a:ext cx="0" cy="0"/>
          <a:chOff x="0" y="0"/>
          <a:chExt cx="0" cy="0"/>
        </a:xfrm>
      </p:grpSpPr>
      <p:pic>
        <p:nvPicPr>
          <p:cNvPr id="2" name="Picture 1" descr="A diagram of a diagram&#10;&#10;AI-generated content may be incorrect.">
            <a:extLst>
              <a:ext uri="{FF2B5EF4-FFF2-40B4-BE49-F238E27FC236}">
                <a16:creationId xmlns:a16="http://schemas.microsoft.com/office/drawing/2014/main" id="{9EDD474F-535C-A7C3-BCC4-196267D38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86" y="1155380"/>
            <a:ext cx="11245028" cy="4547240"/>
          </a:xfrm>
          <a:prstGeom prst="rect">
            <a:avLst/>
          </a:prstGeom>
        </p:spPr>
      </p:pic>
    </p:spTree>
    <p:extLst>
      <p:ext uri="{BB962C8B-B14F-4D97-AF65-F5344CB8AC3E}">
        <p14:creationId xmlns:p14="http://schemas.microsoft.com/office/powerpoint/2010/main" val="8870329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DB776-B4B7-32F0-F182-29C13807A30B}"/>
            </a:ext>
          </a:extLst>
        </p:cNvPr>
        <p:cNvGrpSpPr/>
        <p:nvPr/>
      </p:nvGrpSpPr>
      <p:grpSpPr>
        <a:xfrm>
          <a:off x="0" y="0"/>
          <a:ext cx="0" cy="0"/>
          <a:chOff x="0" y="0"/>
          <a:chExt cx="0" cy="0"/>
        </a:xfrm>
      </p:grpSpPr>
      <p:pic>
        <p:nvPicPr>
          <p:cNvPr id="2" name="Picture 1" descr="A diagram of a diagram&#10;&#10;AI-generated content may be incorrect.">
            <a:extLst>
              <a:ext uri="{FF2B5EF4-FFF2-40B4-BE49-F238E27FC236}">
                <a16:creationId xmlns:a16="http://schemas.microsoft.com/office/drawing/2014/main" id="{C08E9CFA-1C16-6A3F-4F5D-5AA9D2374EDB}"/>
              </a:ext>
            </a:extLst>
          </p:cNvPr>
          <p:cNvPicPr>
            <a:picLocks noChangeAspect="1"/>
          </p:cNvPicPr>
          <p:nvPr/>
        </p:nvPicPr>
        <p:blipFill>
          <a:blip r:embed="rId3">
            <a:extLst>
              <a:ext uri="{28A0092B-C50C-407E-A947-70E740481C1C}">
                <a14:useLocalDpi xmlns:a14="http://schemas.microsoft.com/office/drawing/2010/main" val="0"/>
              </a:ext>
            </a:extLst>
          </a:blip>
          <a:srcRect l="67512"/>
          <a:stretch>
            <a:fillRect/>
          </a:stretch>
        </p:blipFill>
        <p:spPr>
          <a:xfrm>
            <a:off x="8065212" y="1155380"/>
            <a:ext cx="3653301" cy="4547240"/>
          </a:xfrm>
          <a:prstGeom prst="rect">
            <a:avLst/>
          </a:prstGeom>
        </p:spPr>
      </p:pic>
    </p:spTree>
    <p:extLst>
      <p:ext uri="{BB962C8B-B14F-4D97-AF65-F5344CB8AC3E}">
        <p14:creationId xmlns:p14="http://schemas.microsoft.com/office/powerpoint/2010/main" val="14064564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EEB03C"/>
        </a:solidFill>
        <a:effectLst/>
      </p:bgPr>
    </p:bg>
    <p:spTree>
      <p:nvGrpSpPr>
        <p:cNvPr id="1" name="">
          <a:extLst>
            <a:ext uri="{FF2B5EF4-FFF2-40B4-BE49-F238E27FC236}">
              <a16:creationId xmlns:a16="http://schemas.microsoft.com/office/drawing/2014/main" id="{B87CFF0A-0D9D-8338-DFA4-1B5DD55828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060A593-02F5-1928-F4D1-A20436A178B2}"/>
              </a:ext>
            </a:extLst>
          </p:cNvPr>
          <p:cNvSpPr txBox="1"/>
          <p:nvPr/>
        </p:nvSpPr>
        <p:spPr>
          <a:xfrm>
            <a:off x="1363862" y="587517"/>
            <a:ext cx="9464276" cy="646331"/>
          </a:xfrm>
          <a:prstGeom prst="rect">
            <a:avLst/>
          </a:prstGeom>
          <a:noFill/>
        </p:spPr>
        <p:txBody>
          <a:bodyPr wrap="square" rtlCol="0">
            <a:spAutoFit/>
          </a:bodyPr>
          <a:lstStyle/>
          <a:p>
            <a:pPr algn="ctr"/>
            <a:r>
              <a:rPr lang="en-US" sz="3600" b="1" dirty="0">
                <a:latin typeface="Roboto Mono"/>
                <a:ea typeface="Roboto Mono"/>
              </a:rPr>
              <a:t>Query Modelling</a:t>
            </a:r>
            <a:endParaRPr lang="de-AT" sz="3600" b="1" dirty="0">
              <a:latin typeface="Roboto Mono"/>
              <a:ea typeface="Roboto Mono"/>
            </a:endParaRPr>
          </a:p>
        </p:txBody>
      </p:sp>
      <p:sp>
        <p:nvSpPr>
          <p:cNvPr id="3" name="Flowchart: Connector 2">
            <a:extLst>
              <a:ext uri="{FF2B5EF4-FFF2-40B4-BE49-F238E27FC236}">
                <a16:creationId xmlns:a16="http://schemas.microsoft.com/office/drawing/2014/main" id="{6DF95A95-B8E9-EA3D-0C72-6592E73CD71A}"/>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Roboto Mono" panose="00000009000000000000" pitchFamily="49" charset="0"/>
                <a:ea typeface="Roboto Mono" panose="00000009000000000000" pitchFamily="49" charset="0"/>
              </a:rPr>
              <a:t>11</a:t>
            </a:r>
            <a:endParaRPr lang="de-AT" sz="2000" dirty="0">
              <a:solidFill>
                <a:schemeClr val="tx1"/>
              </a:solidFill>
              <a:latin typeface="Roboto Mono" panose="00000009000000000000" pitchFamily="49" charset="0"/>
              <a:ea typeface="Roboto Mono" panose="00000009000000000000" pitchFamily="49" charset="0"/>
            </a:endParaRPr>
          </a:p>
        </p:txBody>
      </p:sp>
      <p:pic>
        <p:nvPicPr>
          <p:cNvPr id="8" name="Picture 7">
            <a:extLst>
              <a:ext uri="{FF2B5EF4-FFF2-40B4-BE49-F238E27FC236}">
                <a16:creationId xmlns:a16="http://schemas.microsoft.com/office/drawing/2014/main" id="{FBCECA70-7BB5-2041-14B6-C72A5F6E06AF}"/>
              </a:ext>
            </a:extLst>
          </p:cNvPr>
          <p:cNvPicPr>
            <a:picLocks noChangeAspect="1"/>
          </p:cNvPicPr>
          <p:nvPr/>
        </p:nvPicPr>
        <p:blipFill>
          <a:blip r:embed="rId3"/>
          <a:stretch>
            <a:fillRect/>
          </a:stretch>
        </p:blipFill>
        <p:spPr>
          <a:xfrm>
            <a:off x="265462" y="2026475"/>
            <a:ext cx="5150898" cy="3442046"/>
          </a:xfrm>
          <a:prstGeom prst="rect">
            <a:avLst/>
          </a:prstGeom>
        </p:spPr>
      </p:pic>
      <p:pic>
        <p:nvPicPr>
          <p:cNvPr id="10" name="Picture 9">
            <a:extLst>
              <a:ext uri="{FF2B5EF4-FFF2-40B4-BE49-F238E27FC236}">
                <a16:creationId xmlns:a16="http://schemas.microsoft.com/office/drawing/2014/main" id="{8EE50677-CA71-60DA-DD1E-07FBF44BF1AE}"/>
              </a:ext>
            </a:extLst>
          </p:cNvPr>
          <p:cNvPicPr>
            <a:picLocks noChangeAspect="1"/>
          </p:cNvPicPr>
          <p:nvPr/>
        </p:nvPicPr>
        <p:blipFill>
          <a:blip r:embed="rId4"/>
          <a:stretch>
            <a:fillRect/>
          </a:stretch>
        </p:blipFill>
        <p:spPr>
          <a:xfrm>
            <a:off x="5724293" y="2679825"/>
            <a:ext cx="6313595" cy="2135345"/>
          </a:xfrm>
          <a:prstGeom prst="rect">
            <a:avLst/>
          </a:prstGeom>
        </p:spPr>
      </p:pic>
    </p:spTree>
    <p:extLst>
      <p:ext uri="{BB962C8B-B14F-4D97-AF65-F5344CB8AC3E}">
        <p14:creationId xmlns:p14="http://schemas.microsoft.com/office/powerpoint/2010/main" val="1670094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EEB03C"/>
        </a:solidFill>
        <a:effectLst/>
      </p:bgPr>
    </p:bg>
    <p:spTree>
      <p:nvGrpSpPr>
        <p:cNvPr id="1" name="">
          <a:extLst>
            <a:ext uri="{FF2B5EF4-FFF2-40B4-BE49-F238E27FC236}">
              <a16:creationId xmlns:a16="http://schemas.microsoft.com/office/drawing/2014/main" id="{485E43AE-2330-A097-30CA-55BA80C9ECC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FFF90EA-7E11-625D-DA67-E692FDFDED0F}"/>
              </a:ext>
            </a:extLst>
          </p:cNvPr>
          <p:cNvSpPr txBox="1"/>
          <p:nvPr/>
        </p:nvSpPr>
        <p:spPr>
          <a:xfrm>
            <a:off x="1363862" y="587517"/>
            <a:ext cx="9464276" cy="646331"/>
          </a:xfrm>
          <a:prstGeom prst="rect">
            <a:avLst/>
          </a:prstGeom>
          <a:noFill/>
        </p:spPr>
        <p:txBody>
          <a:bodyPr wrap="square" rtlCol="0">
            <a:spAutoFit/>
          </a:bodyPr>
          <a:lstStyle/>
          <a:p>
            <a:pPr algn="ctr"/>
            <a:r>
              <a:rPr lang="en-US" sz="3600" b="1">
                <a:latin typeface="Roboto Mono"/>
                <a:ea typeface="Roboto Mono"/>
              </a:rPr>
              <a:t>Visualization Development</a:t>
            </a:r>
            <a:endParaRPr lang="de-AT" sz="3600" b="1" dirty="0">
              <a:latin typeface="Roboto Mono"/>
              <a:ea typeface="Roboto Mono"/>
            </a:endParaRPr>
          </a:p>
        </p:txBody>
      </p:sp>
      <p:sp>
        <p:nvSpPr>
          <p:cNvPr id="3" name="Flowchart: Connector 2">
            <a:extLst>
              <a:ext uri="{FF2B5EF4-FFF2-40B4-BE49-F238E27FC236}">
                <a16:creationId xmlns:a16="http://schemas.microsoft.com/office/drawing/2014/main" id="{6F420E49-C913-04E5-F8C2-411BB608FA69}"/>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Roboto Mono" panose="00000009000000000000" pitchFamily="49" charset="0"/>
                <a:ea typeface="Roboto Mono" panose="00000009000000000000" pitchFamily="49" charset="0"/>
              </a:rPr>
              <a:t>12</a:t>
            </a:r>
            <a:endParaRPr lang="de-AT" sz="2000" dirty="0">
              <a:solidFill>
                <a:schemeClr val="tx1"/>
              </a:solidFill>
              <a:latin typeface="Roboto Mono" panose="00000009000000000000" pitchFamily="49" charset="0"/>
              <a:ea typeface="Roboto Mono" panose="00000009000000000000" pitchFamily="49" charset="0"/>
            </a:endParaRPr>
          </a:p>
        </p:txBody>
      </p:sp>
      <p:pic>
        <p:nvPicPr>
          <p:cNvPr id="5" name="Picture 4">
            <a:extLst>
              <a:ext uri="{FF2B5EF4-FFF2-40B4-BE49-F238E27FC236}">
                <a16:creationId xmlns:a16="http://schemas.microsoft.com/office/drawing/2014/main" id="{8ABD2488-2FD1-3B61-A3BD-18C131C62907}"/>
              </a:ext>
            </a:extLst>
          </p:cNvPr>
          <p:cNvPicPr>
            <a:picLocks noChangeAspect="1"/>
          </p:cNvPicPr>
          <p:nvPr/>
        </p:nvPicPr>
        <p:blipFill>
          <a:blip r:embed="rId3"/>
          <a:stretch>
            <a:fillRect/>
          </a:stretch>
        </p:blipFill>
        <p:spPr>
          <a:xfrm>
            <a:off x="1047964" y="1705091"/>
            <a:ext cx="4147429" cy="4229828"/>
          </a:xfrm>
          <a:prstGeom prst="rect">
            <a:avLst/>
          </a:prstGeom>
        </p:spPr>
      </p:pic>
      <p:pic>
        <p:nvPicPr>
          <p:cNvPr id="7" name="Picture 6">
            <a:extLst>
              <a:ext uri="{FF2B5EF4-FFF2-40B4-BE49-F238E27FC236}">
                <a16:creationId xmlns:a16="http://schemas.microsoft.com/office/drawing/2014/main" id="{81DEEA8D-9BA5-E1BC-11FA-4C7A68B6B0C2}"/>
              </a:ext>
            </a:extLst>
          </p:cNvPr>
          <p:cNvPicPr>
            <a:picLocks noChangeAspect="1"/>
          </p:cNvPicPr>
          <p:nvPr/>
        </p:nvPicPr>
        <p:blipFill>
          <a:blip r:embed="rId4"/>
          <a:stretch>
            <a:fillRect/>
          </a:stretch>
        </p:blipFill>
        <p:spPr>
          <a:xfrm>
            <a:off x="5414480" y="1981562"/>
            <a:ext cx="6372486" cy="3529531"/>
          </a:xfrm>
          <a:prstGeom prst="rect">
            <a:avLst/>
          </a:prstGeom>
        </p:spPr>
      </p:pic>
    </p:spTree>
    <p:extLst>
      <p:ext uri="{BB962C8B-B14F-4D97-AF65-F5344CB8AC3E}">
        <p14:creationId xmlns:p14="http://schemas.microsoft.com/office/powerpoint/2010/main" val="26575649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EEB03C"/>
        </a:solidFill>
        <a:effectLst/>
      </p:bgPr>
    </p:bg>
    <p:spTree>
      <p:nvGrpSpPr>
        <p:cNvPr id="1" name="">
          <a:extLst>
            <a:ext uri="{FF2B5EF4-FFF2-40B4-BE49-F238E27FC236}">
              <a16:creationId xmlns:a16="http://schemas.microsoft.com/office/drawing/2014/main" id="{9829E7C4-6952-4B43-A0E7-FB69BF3F6F2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D6E4904-277C-5BB1-BBFC-CE5F92EEAEC5}"/>
              </a:ext>
            </a:extLst>
          </p:cNvPr>
          <p:cNvSpPr txBox="1"/>
          <p:nvPr/>
        </p:nvSpPr>
        <p:spPr>
          <a:xfrm>
            <a:off x="1363862" y="587517"/>
            <a:ext cx="9464276" cy="646331"/>
          </a:xfrm>
          <a:prstGeom prst="rect">
            <a:avLst/>
          </a:prstGeom>
          <a:noFill/>
        </p:spPr>
        <p:txBody>
          <a:bodyPr wrap="square" rtlCol="0">
            <a:spAutoFit/>
          </a:bodyPr>
          <a:lstStyle/>
          <a:p>
            <a:pPr algn="ctr"/>
            <a:r>
              <a:rPr lang="en-US" sz="3600" b="1" dirty="0">
                <a:latin typeface="Roboto Mono"/>
                <a:ea typeface="Roboto Mono"/>
              </a:rPr>
              <a:t>Answering the KQ</a:t>
            </a:r>
            <a:endParaRPr lang="de-AT" sz="3600" b="1" dirty="0">
              <a:latin typeface="Roboto Mono"/>
              <a:ea typeface="Roboto Mono"/>
            </a:endParaRPr>
          </a:p>
        </p:txBody>
      </p:sp>
      <p:sp>
        <p:nvSpPr>
          <p:cNvPr id="3" name="Flowchart: Connector 2">
            <a:extLst>
              <a:ext uri="{FF2B5EF4-FFF2-40B4-BE49-F238E27FC236}">
                <a16:creationId xmlns:a16="http://schemas.microsoft.com/office/drawing/2014/main" id="{EECF2AA1-9EA3-2E03-52BC-F9EE0A4461C6}"/>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Roboto Mono" panose="00000009000000000000" pitchFamily="49" charset="0"/>
                <a:ea typeface="Roboto Mono" panose="00000009000000000000" pitchFamily="49" charset="0"/>
              </a:rPr>
              <a:t>13</a:t>
            </a:r>
            <a:endParaRPr lang="de-AT" sz="2000" dirty="0">
              <a:solidFill>
                <a:schemeClr val="tx1"/>
              </a:solidFill>
              <a:latin typeface="Roboto Mono" panose="00000009000000000000" pitchFamily="49" charset="0"/>
              <a:ea typeface="Roboto Mono" panose="00000009000000000000" pitchFamily="49" charset="0"/>
            </a:endParaRPr>
          </a:p>
        </p:txBody>
      </p:sp>
      <p:pic>
        <p:nvPicPr>
          <p:cNvPr id="6" name="Picture 5">
            <a:extLst>
              <a:ext uri="{FF2B5EF4-FFF2-40B4-BE49-F238E27FC236}">
                <a16:creationId xmlns:a16="http://schemas.microsoft.com/office/drawing/2014/main" id="{83970AF7-AE75-CB99-025E-FB2B7B3BA300}"/>
              </a:ext>
            </a:extLst>
          </p:cNvPr>
          <p:cNvPicPr>
            <a:picLocks noChangeAspect="1"/>
          </p:cNvPicPr>
          <p:nvPr/>
        </p:nvPicPr>
        <p:blipFill>
          <a:blip r:embed="rId3"/>
          <a:srcRect l="12947" t="11518" r="6040" b="14569"/>
          <a:stretch>
            <a:fillRect/>
          </a:stretch>
        </p:blipFill>
        <p:spPr>
          <a:xfrm>
            <a:off x="1047964" y="2003460"/>
            <a:ext cx="4243227" cy="3143893"/>
          </a:xfrm>
          <a:prstGeom prst="rect">
            <a:avLst/>
          </a:prstGeom>
        </p:spPr>
      </p:pic>
      <p:pic>
        <p:nvPicPr>
          <p:cNvPr id="9" name="Picture 8">
            <a:extLst>
              <a:ext uri="{FF2B5EF4-FFF2-40B4-BE49-F238E27FC236}">
                <a16:creationId xmlns:a16="http://schemas.microsoft.com/office/drawing/2014/main" id="{BC736B80-1F74-498F-B914-A9AFCF64CD6B}"/>
              </a:ext>
            </a:extLst>
          </p:cNvPr>
          <p:cNvPicPr>
            <a:picLocks noChangeAspect="1"/>
          </p:cNvPicPr>
          <p:nvPr/>
        </p:nvPicPr>
        <p:blipFill>
          <a:blip r:embed="rId4"/>
          <a:stretch>
            <a:fillRect/>
          </a:stretch>
        </p:blipFill>
        <p:spPr>
          <a:xfrm>
            <a:off x="5831400" y="3429000"/>
            <a:ext cx="5953956" cy="809738"/>
          </a:xfrm>
          <a:prstGeom prst="rect">
            <a:avLst/>
          </a:prstGeom>
        </p:spPr>
      </p:pic>
      <p:pic>
        <p:nvPicPr>
          <p:cNvPr id="11" name="Picture 10">
            <a:extLst>
              <a:ext uri="{FF2B5EF4-FFF2-40B4-BE49-F238E27FC236}">
                <a16:creationId xmlns:a16="http://schemas.microsoft.com/office/drawing/2014/main" id="{9D990B79-BAA3-DDF7-16A6-9702BEAE9BA1}"/>
              </a:ext>
            </a:extLst>
          </p:cNvPr>
          <p:cNvPicPr>
            <a:picLocks noChangeAspect="1"/>
          </p:cNvPicPr>
          <p:nvPr/>
        </p:nvPicPr>
        <p:blipFill>
          <a:blip r:embed="rId5"/>
          <a:stretch>
            <a:fillRect/>
          </a:stretch>
        </p:blipFill>
        <p:spPr>
          <a:xfrm>
            <a:off x="5831400" y="2003460"/>
            <a:ext cx="1962424" cy="1171739"/>
          </a:xfrm>
          <a:prstGeom prst="rect">
            <a:avLst/>
          </a:prstGeom>
        </p:spPr>
      </p:pic>
      <p:pic>
        <p:nvPicPr>
          <p:cNvPr id="13" name="Picture 12">
            <a:extLst>
              <a:ext uri="{FF2B5EF4-FFF2-40B4-BE49-F238E27FC236}">
                <a16:creationId xmlns:a16="http://schemas.microsoft.com/office/drawing/2014/main" id="{284FE8C8-46E7-2098-1C5A-14726DD07CBC}"/>
              </a:ext>
            </a:extLst>
          </p:cNvPr>
          <p:cNvPicPr>
            <a:picLocks noChangeAspect="1"/>
          </p:cNvPicPr>
          <p:nvPr/>
        </p:nvPicPr>
        <p:blipFill>
          <a:blip r:embed="rId6"/>
          <a:stretch>
            <a:fillRect/>
          </a:stretch>
        </p:blipFill>
        <p:spPr>
          <a:xfrm>
            <a:off x="5831399" y="4465943"/>
            <a:ext cx="5953955" cy="743054"/>
          </a:xfrm>
          <a:prstGeom prst="rect">
            <a:avLst/>
          </a:prstGeom>
        </p:spPr>
      </p:pic>
      <p:pic>
        <p:nvPicPr>
          <p:cNvPr id="15" name="Picture 14">
            <a:extLst>
              <a:ext uri="{FF2B5EF4-FFF2-40B4-BE49-F238E27FC236}">
                <a16:creationId xmlns:a16="http://schemas.microsoft.com/office/drawing/2014/main" id="{0C02E603-3787-8C2B-28CD-5FFC7D92EBAD}"/>
              </a:ext>
            </a:extLst>
          </p:cNvPr>
          <p:cNvPicPr>
            <a:picLocks noChangeAspect="1"/>
          </p:cNvPicPr>
          <p:nvPr/>
        </p:nvPicPr>
        <p:blipFill>
          <a:blip r:embed="rId7"/>
          <a:stretch>
            <a:fillRect/>
          </a:stretch>
        </p:blipFill>
        <p:spPr>
          <a:xfrm>
            <a:off x="8971417" y="1334291"/>
            <a:ext cx="1667108" cy="1867161"/>
          </a:xfrm>
          <a:prstGeom prst="rect">
            <a:avLst/>
          </a:prstGeom>
        </p:spPr>
      </p:pic>
    </p:spTree>
    <p:extLst>
      <p:ext uri="{BB962C8B-B14F-4D97-AF65-F5344CB8AC3E}">
        <p14:creationId xmlns:p14="http://schemas.microsoft.com/office/powerpoint/2010/main" val="4669330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BF4219"/>
        </a:solidFill>
        <a:effectLst/>
      </p:bgPr>
    </p:bg>
    <p:spTree>
      <p:nvGrpSpPr>
        <p:cNvPr id="1" name="">
          <a:extLst>
            <a:ext uri="{FF2B5EF4-FFF2-40B4-BE49-F238E27FC236}">
              <a16:creationId xmlns:a16="http://schemas.microsoft.com/office/drawing/2014/main" id="{45777560-D944-7B77-3049-5F6A3FCCC75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658E7AF-E14E-3162-D45B-E4C34C00FDA5}"/>
              </a:ext>
            </a:extLst>
          </p:cNvPr>
          <p:cNvSpPr txBox="1"/>
          <p:nvPr/>
        </p:nvSpPr>
        <p:spPr>
          <a:xfrm>
            <a:off x="1801274" y="578192"/>
            <a:ext cx="8418473" cy="646331"/>
          </a:xfrm>
          <a:prstGeom prst="rect">
            <a:avLst/>
          </a:prstGeom>
          <a:noFill/>
        </p:spPr>
        <p:txBody>
          <a:bodyPr wrap="square" rtlCol="0">
            <a:spAutoFit/>
          </a:bodyPr>
          <a:lstStyle/>
          <a:p>
            <a:pPr algn="ctr"/>
            <a:r>
              <a:rPr lang="en-US" sz="3600" b="1" dirty="0">
                <a:latin typeface="Roboto Mono"/>
                <a:ea typeface="Roboto Mono"/>
              </a:rPr>
              <a:t>Knowledge Question Creation</a:t>
            </a:r>
            <a:endParaRPr lang="de-AT" sz="3600" b="1" dirty="0">
              <a:latin typeface="Roboto Mono"/>
              <a:ea typeface="Roboto Mono"/>
            </a:endParaRPr>
          </a:p>
        </p:txBody>
      </p:sp>
      <p:sp>
        <p:nvSpPr>
          <p:cNvPr id="7" name="TextBox 6">
            <a:extLst>
              <a:ext uri="{FF2B5EF4-FFF2-40B4-BE49-F238E27FC236}">
                <a16:creationId xmlns:a16="http://schemas.microsoft.com/office/drawing/2014/main" id="{43F4FF0C-D437-69B7-64EE-C41122BA4F14}"/>
              </a:ext>
            </a:extLst>
          </p:cNvPr>
          <p:cNvSpPr txBox="1"/>
          <p:nvPr/>
        </p:nvSpPr>
        <p:spPr>
          <a:xfrm>
            <a:off x="1801274" y="2274838"/>
            <a:ext cx="8418473" cy="2862322"/>
          </a:xfrm>
          <a:prstGeom prst="rect">
            <a:avLst/>
          </a:prstGeom>
          <a:noFill/>
        </p:spPr>
        <p:txBody>
          <a:bodyPr wrap="square" rtlCol="0">
            <a:spAutoFit/>
          </a:bodyPr>
          <a:lstStyle/>
          <a:p>
            <a:pPr algn="ctr"/>
            <a:r>
              <a:rPr lang="en-US" sz="3600" b="1" dirty="0">
                <a:solidFill>
                  <a:schemeClr val="bg1"/>
                </a:solidFill>
                <a:latin typeface="Roboto Mono"/>
                <a:ea typeface="Roboto Mono"/>
              </a:rPr>
              <a:t>How do specific companies establish their positions through product/service delivery interactions within the wind energy ecosystem?</a:t>
            </a:r>
          </a:p>
        </p:txBody>
      </p:sp>
      <p:sp>
        <p:nvSpPr>
          <p:cNvPr id="3" name="Flowchart: Connector 2">
            <a:extLst>
              <a:ext uri="{FF2B5EF4-FFF2-40B4-BE49-F238E27FC236}">
                <a16:creationId xmlns:a16="http://schemas.microsoft.com/office/drawing/2014/main" id="{D626AA60-862A-BEA2-89FB-E1F1A99F53EC}"/>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Roboto Mono" panose="00000009000000000000" pitchFamily="49" charset="0"/>
                <a:ea typeface="Roboto Mono" panose="00000009000000000000" pitchFamily="49" charset="0"/>
              </a:rPr>
              <a:t>4</a:t>
            </a:r>
            <a:endParaRPr lang="de-AT" sz="2800" dirty="0">
              <a:solidFill>
                <a:schemeClr val="tx1"/>
              </a:solidFill>
              <a:latin typeface="Roboto Mono" panose="00000009000000000000" pitchFamily="49" charset="0"/>
              <a:ea typeface="Roboto Mono" panose="00000009000000000000" pitchFamily="49" charset="0"/>
            </a:endParaRPr>
          </a:p>
        </p:txBody>
      </p:sp>
    </p:spTree>
    <p:extLst>
      <p:ext uri="{BB962C8B-B14F-4D97-AF65-F5344CB8AC3E}">
        <p14:creationId xmlns:p14="http://schemas.microsoft.com/office/powerpoint/2010/main" val="2345096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9C63A-2E93-7BCC-CE2E-DB1F2A7400B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279DE06-B639-6D69-FB94-A8BB24147E96}"/>
              </a:ext>
            </a:extLst>
          </p:cNvPr>
          <p:cNvSpPr txBox="1"/>
          <p:nvPr/>
        </p:nvSpPr>
        <p:spPr>
          <a:xfrm>
            <a:off x="3459415" y="2967335"/>
            <a:ext cx="5273170" cy="923330"/>
          </a:xfrm>
          <a:prstGeom prst="rect">
            <a:avLst/>
          </a:prstGeom>
          <a:noFill/>
        </p:spPr>
        <p:txBody>
          <a:bodyPr wrap="square" rtlCol="0">
            <a:spAutoFit/>
          </a:bodyPr>
          <a:lstStyle/>
          <a:p>
            <a:r>
              <a:rPr lang="en-US" sz="5400" b="1" dirty="0">
                <a:latin typeface="Roboto Mono"/>
                <a:ea typeface="Roboto Mono"/>
                <a:sym typeface="Arial"/>
              </a:rPr>
              <a:t>A blind spot</a:t>
            </a:r>
            <a:endParaRPr lang="de-AT" sz="5400" b="1" dirty="0">
              <a:latin typeface="Roboto Mono"/>
              <a:ea typeface="Roboto Mono"/>
              <a:sym typeface="Arial"/>
            </a:endParaRPr>
          </a:p>
        </p:txBody>
      </p:sp>
    </p:spTree>
    <p:extLst>
      <p:ext uri="{BB962C8B-B14F-4D97-AF65-F5344CB8AC3E}">
        <p14:creationId xmlns:p14="http://schemas.microsoft.com/office/powerpoint/2010/main" val="37667893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EEB03C"/>
        </a:solidFill>
        <a:effectLst/>
      </p:bgPr>
    </p:bg>
    <p:spTree>
      <p:nvGrpSpPr>
        <p:cNvPr id="1" name="">
          <a:extLst>
            <a:ext uri="{FF2B5EF4-FFF2-40B4-BE49-F238E27FC236}">
              <a16:creationId xmlns:a16="http://schemas.microsoft.com/office/drawing/2014/main" id="{B5F66390-4E7A-D62C-AA64-A97D3B2A65C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18DF0DF-3D2D-18BF-CD04-E126CA09968D}"/>
              </a:ext>
            </a:extLst>
          </p:cNvPr>
          <p:cNvSpPr txBox="1"/>
          <p:nvPr/>
        </p:nvSpPr>
        <p:spPr>
          <a:xfrm>
            <a:off x="1363862" y="587517"/>
            <a:ext cx="9464276" cy="646331"/>
          </a:xfrm>
          <a:prstGeom prst="rect">
            <a:avLst/>
          </a:prstGeom>
          <a:noFill/>
        </p:spPr>
        <p:txBody>
          <a:bodyPr wrap="square" rtlCol="0">
            <a:spAutoFit/>
          </a:bodyPr>
          <a:lstStyle/>
          <a:p>
            <a:pPr algn="ctr"/>
            <a:r>
              <a:rPr lang="en-US" sz="3600" b="1" dirty="0">
                <a:latin typeface="Roboto Mono"/>
                <a:ea typeface="Roboto Mono"/>
              </a:rPr>
              <a:t>Answering the KQ</a:t>
            </a:r>
            <a:endParaRPr lang="de-AT" sz="3600" b="1" dirty="0">
              <a:latin typeface="Roboto Mono"/>
              <a:ea typeface="Roboto Mono"/>
            </a:endParaRPr>
          </a:p>
        </p:txBody>
      </p:sp>
      <p:sp>
        <p:nvSpPr>
          <p:cNvPr id="3" name="Flowchart: Connector 2">
            <a:extLst>
              <a:ext uri="{FF2B5EF4-FFF2-40B4-BE49-F238E27FC236}">
                <a16:creationId xmlns:a16="http://schemas.microsoft.com/office/drawing/2014/main" id="{83AE2100-3CC2-94DE-40B0-44908E837BE1}"/>
              </a:ext>
            </a:extLst>
          </p:cNvPr>
          <p:cNvSpPr/>
          <p:nvPr/>
        </p:nvSpPr>
        <p:spPr>
          <a:xfrm>
            <a:off x="1047964" y="487074"/>
            <a:ext cx="753310" cy="746774"/>
          </a:xfrm>
          <a:prstGeom prst="flowChartConnector">
            <a:avLst/>
          </a:prstGeom>
          <a:solidFill>
            <a:srgbClr val="FFD4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Roboto Mono" panose="00000009000000000000" pitchFamily="49" charset="0"/>
                <a:ea typeface="Roboto Mono" panose="00000009000000000000" pitchFamily="49" charset="0"/>
              </a:rPr>
              <a:t>13</a:t>
            </a:r>
            <a:endParaRPr lang="de-AT" sz="2000" dirty="0">
              <a:solidFill>
                <a:schemeClr val="tx1"/>
              </a:solidFill>
              <a:latin typeface="Roboto Mono" panose="00000009000000000000" pitchFamily="49" charset="0"/>
              <a:ea typeface="Roboto Mono" panose="00000009000000000000" pitchFamily="49" charset="0"/>
            </a:endParaRPr>
          </a:p>
        </p:txBody>
      </p:sp>
      <p:pic>
        <p:nvPicPr>
          <p:cNvPr id="12" name="Picture 11">
            <a:extLst>
              <a:ext uri="{FF2B5EF4-FFF2-40B4-BE49-F238E27FC236}">
                <a16:creationId xmlns:a16="http://schemas.microsoft.com/office/drawing/2014/main" id="{8F297CFC-3841-AF48-92BF-01C99A3A591C}"/>
              </a:ext>
            </a:extLst>
          </p:cNvPr>
          <p:cNvPicPr>
            <a:picLocks noChangeAspect="1"/>
          </p:cNvPicPr>
          <p:nvPr/>
        </p:nvPicPr>
        <p:blipFill>
          <a:blip r:embed="rId3"/>
          <a:stretch>
            <a:fillRect/>
          </a:stretch>
        </p:blipFill>
        <p:spPr>
          <a:xfrm>
            <a:off x="1457218" y="1734856"/>
            <a:ext cx="9277564" cy="4048150"/>
          </a:xfrm>
          <a:prstGeom prst="rect">
            <a:avLst/>
          </a:prstGeom>
        </p:spPr>
      </p:pic>
    </p:spTree>
    <p:extLst>
      <p:ext uri="{BB962C8B-B14F-4D97-AF65-F5344CB8AC3E}">
        <p14:creationId xmlns:p14="http://schemas.microsoft.com/office/powerpoint/2010/main" val="27133761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4044D-C487-C9D9-DBDC-1989FF0415FD}"/>
            </a:ext>
          </a:extLst>
        </p:cNvPr>
        <p:cNvGrpSpPr/>
        <p:nvPr/>
      </p:nvGrpSpPr>
      <p:grpSpPr>
        <a:xfrm>
          <a:off x="0" y="0"/>
          <a:ext cx="0" cy="0"/>
          <a:chOff x="0" y="0"/>
          <a:chExt cx="0" cy="0"/>
        </a:xfrm>
      </p:grpSpPr>
      <p:pic>
        <p:nvPicPr>
          <p:cNvPr id="2" name="Picture 1" descr="A diagram of a diagram&#10;&#10;AI-generated content may be incorrect.">
            <a:extLst>
              <a:ext uri="{FF2B5EF4-FFF2-40B4-BE49-F238E27FC236}">
                <a16:creationId xmlns:a16="http://schemas.microsoft.com/office/drawing/2014/main" id="{126CDF52-FAFB-A4A7-447A-EC1829A5F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86" y="1155380"/>
            <a:ext cx="11245028" cy="4547240"/>
          </a:xfrm>
          <a:prstGeom prst="rect">
            <a:avLst/>
          </a:prstGeom>
        </p:spPr>
      </p:pic>
    </p:spTree>
    <p:extLst>
      <p:ext uri="{BB962C8B-B14F-4D97-AF65-F5344CB8AC3E}">
        <p14:creationId xmlns:p14="http://schemas.microsoft.com/office/powerpoint/2010/main" val="4168297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a:extLst>
            <a:ext uri="{FF2B5EF4-FFF2-40B4-BE49-F238E27FC236}">
              <a16:creationId xmlns:a16="http://schemas.microsoft.com/office/drawing/2014/main" id="{7E4825D7-31A2-365C-4773-D5AFD5502BD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EE686A1-F073-01F4-269D-B0503E51FCD8}"/>
              </a:ext>
            </a:extLst>
          </p:cNvPr>
          <p:cNvSpPr txBox="1"/>
          <p:nvPr/>
        </p:nvSpPr>
        <p:spPr>
          <a:xfrm>
            <a:off x="3896381" y="2705725"/>
            <a:ext cx="4399238" cy="1446550"/>
          </a:xfrm>
          <a:prstGeom prst="rect">
            <a:avLst/>
          </a:prstGeom>
          <a:noFill/>
        </p:spPr>
        <p:txBody>
          <a:bodyPr wrap="square" rtlCol="0">
            <a:spAutoFit/>
          </a:bodyPr>
          <a:lstStyle/>
          <a:p>
            <a:pPr algn="ctr"/>
            <a:r>
              <a:rPr lang="en-US" sz="8800" b="1" dirty="0">
                <a:solidFill>
                  <a:schemeClr val="bg1"/>
                </a:solidFill>
                <a:latin typeface="Roboto Mono"/>
                <a:ea typeface="Roboto Mono"/>
                <a:sym typeface="Arial"/>
              </a:rPr>
              <a:t>Future</a:t>
            </a:r>
            <a:endParaRPr lang="de-AT" sz="8800" b="1" dirty="0">
              <a:solidFill>
                <a:schemeClr val="bg1"/>
              </a:solidFill>
              <a:latin typeface="Roboto Mono"/>
              <a:ea typeface="Roboto Mono"/>
              <a:sym typeface="Arial"/>
            </a:endParaRPr>
          </a:p>
        </p:txBody>
      </p:sp>
    </p:spTree>
    <p:extLst>
      <p:ext uri="{BB962C8B-B14F-4D97-AF65-F5344CB8AC3E}">
        <p14:creationId xmlns:p14="http://schemas.microsoft.com/office/powerpoint/2010/main" val="37499695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1DC02-EF9B-7197-BA61-318C08859AF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3027CBE-3A66-B22F-1D5E-B8DE76C7F0FF}"/>
              </a:ext>
            </a:extLst>
          </p:cNvPr>
          <p:cNvSpPr txBox="1"/>
          <p:nvPr/>
        </p:nvSpPr>
        <p:spPr>
          <a:xfrm>
            <a:off x="3448685" y="2967335"/>
            <a:ext cx="5294629" cy="923330"/>
          </a:xfrm>
          <a:prstGeom prst="rect">
            <a:avLst/>
          </a:prstGeom>
          <a:noFill/>
        </p:spPr>
        <p:txBody>
          <a:bodyPr wrap="square" rtlCol="0">
            <a:spAutoFit/>
          </a:bodyPr>
          <a:lstStyle/>
          <a:p>
            <a:pPr algn="ctr"/>
            <a:r>
              <a:rPr lang="en-US" sz="5400" b="1" dirty="0">
                <a:latin typeface="Roboto Mono"/>
                <a:ea typeface="Roboto Mono"/>
                <a:sym typeface="Arial"/>
              </a:rPr>
              <a:t>Silo Problem</a:t>
            </a:r>
            <a:endParaRPr lang="de-AT" sz="5400" b="1" dirty="0">
              <a:latin typeface="Roboto Mono"/>
              <a:ea typeface="Roboto Mono"/>
              <a:sym typeface="Arial"/>
            </a:endParaRPr>
          </a:p>
        </p:txBody>
      </p:sp>
    </p:spTree>
    <p:extLst>
      <p:ext uri="{BB962C8B-B14F-4D97-AF65-F5344CB8AC3E}">
        <p14:creationId xmlns:p14="http://schemas.microsoft.com/office/powerpoint/2010/main" val="42709789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7EBFE-F951-FBE6-DC1B-6B3663D54D3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3F2C46C-B413-ED4F-5BD6-09551EA52756}"/>
              </a:ext>
            </a:extLst>
          </p:cNvPr>
          <p:cNvSpPr txBox="1"/>
          <p:nvPr/>
        </p:nvSpPr>
        <p:spPr>
          <a:xfrm>
            <a:off x="2565054" y="2967335"/>
            <a:ext cx="7061891" cy="923330"/>
          </a:xfrm>
          <a:prstGeom prst="rect">
            <a:avLst/>
          </a:prstGeom>
          <a:noFill/>
        </p:spPr>
        <p:txBody>
          <a:bodyPr wrap="square" rtlCol="0">
            <a:spAutoFit/>
          </a:bodyPr>
          <a:lstStyle/>
          <a:p>
            <a:pPr algn="ctr"/>
            <a:r>
              <a:rPr lang="en-US" sz="5400" b="1" dirty="0">
                <a:latin typeface="Roboto Mono"/>
                <a:ea typeface="Roboto Mono"/>
                <a:sym typeface="Arial"/>
              </a:rPr>
              <a:t>Quality Metrics</a:t>
            </a:r>
            <a:endParaRPr lang="de-AT" sz="5400" b="1" dirty="0">
              <a:latin typeface="Roboto Mono"/>
              <a:ea typeface="Roboto Mono"/>
              <a:sym typeface="Arial"/>
            </a:endParaRPr>
          </a:p>
        </p:txBody>
      </p:sp>
    </p:spTree>
    <p:extLst>
      <p:ext uri="{BB962C8B-B14F-4D97-AF65-F5344CB8AC3E}">
        <p14:creationId xmlns:p14="http://schemas.microsoft.com/office/powerpoint/2010/main" val="34815013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F5407F-6D1B-339C-6A3A-C7072E4CD27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806CCFE-CEA9-F961-5B07-5DE7E5F39A5D}"/>
              </a:ext>
            </a:extLst>
          </p:cNvPr>
          <p:cNvPicPr>
            <a:picLocks noChangeAspect="1"/>
          </p:cNvPicPr>
          <p:nvPr/>
        </p:nvPicPr>
        <p:blipFill>
          <a:blip r:embed="rId3"/>
          <a:stretch>
            <a:fillRect/>
          </a:stretch>
        </p:blipFill>
        <p:spPr>
          <a:xfrm>
            <a:off x="913612" y="643466"/>
            <a:ext cx="10364775" cy="5571067"/>
          </a:xfrm>
          <a:prstGeom prst="rect">
            <a:avLst/>
          </a:prstGeom>
        </p:spPr>
      </p:pic>
    </p:spTree>
    <p:extLst>
      <p:ext uri="{BB962C8B-B14F-4D97-AF65-F5344CB8AC3E}">
        <p14:creationId xmlns:p14="http://schemas.microsoft.com/office/powerpoint/2010/main" val="9971374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542F80-9819-DF15-427C-1E293C1BF52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0932E27-4D2C-6510-73BB-733B86D223FF}"/>
              </a:ext>
            </a:extLst>
          </p:cNvPr>
          <p:cNvPicPr>
            <a:picLocks noChangeAspect="1"/>
          </p:cNvPicPr>
          <p:nvPr/>
        </p:nvPicPr>
        <p:blipFill>
          <a:blip r:embed="rId3"/>
          <a:stretch>
            <a:fillRect/>
          </a:stretch>
        </p:blipFill>
        <p:spPr>
          <a:xfrm>
            <a:off x="913612" y="643466"/>
            <a:ext cx="10364775" cy="5571067"/>
          </a:xfrm>
          <a:prstGeom prst="rect">
            <a:avLst/>
          </a:prstGeom>
        </p:spPr>
      </p:pic>
      <p:sp>
        <p:nvSpPr>
          <p:cNvPr id="2" name="Rectangle 1">
            <a:extLst>
              <a:ext uri="{FF2B5EF4-FFF2-40B4-BE49-F238E27FC236}">
                <a16:creationId xmlns:a16="http://schemas.microsoft.com/office/drawing/2014/main" id="{D85EAD5C-DB84-EA5B-01AC-BA496EE44BAD}"/>
              </a:ext>
            </a:extLst>
          </p:cNvPr>
          <p:cNvSpPr/>
          <p:nvPr/>
        </p:nvSpPr>
        <p:spPr>
          <a:xfrm>
            <a:off x="1101968" y="5315578"/>
            <a:ext cx="9988062" cy="743578"/>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6504965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B9BE5-9170-8C05-F068-2CD404201BA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1D6A2BD-3921-F3AA-1BD8-813F417E5682}"/>
              </a:ext>
            </a:extLst>
          </p:cNvPr>
          <p:cNvSpPr txBox="1"/>
          <p:nvPr/>
        </p:nvSpPr>
        <p:spPr>
          <a:xfrm>
            <a:off x="2746393" y="2551837"/>
            <a:ext cx="6699214" cy="1754326"/>
          </a:xfrm>
          <a:prstGeom prst="rect">
            <a:avLst/>
          </a:prstGeom>
          <a:noFill/>
        </p:spPr>
        <p:txBody>
          <a:bodyPr wrap="square" rtlCol="0">
            <a:spAutoFit/>
          </a:bodyPr>
          <a:lstStyle/>
          <a:p>
            <a:pPr algn="ctr"/>
            <a:r>
              <a:rPr lang="en-US" sz="5400" b="1" dirty="0">
                <a:latin typeface="Roboto Mono"/>
                <a:ea typeface="Roboto Mono"/>
                <a:sym typeface="Arial"/>
              </a:rPr>
              <a:t>Philosophical Problem</a:t>
            </a:r>
            <a:endParaRPr lang="de-AT" sz="5400" b="1" dirty="0">
              <a:latin typeface="Roboto Mono"/>
              <a:ea typeface="Roboto Mono"/>
              <a:sym typeface="Arial"/>
            </a:endParaRPr>
          </a:p>
        </p:txBody>
      </p:sp>
    </p:spTree>
    <p:extLst>
      <p:ext uri="{BB962C8B-B14F-4D97-AF65-F5344CB8AC3E}">
        <p14:creationId xmlns:p14="http://schemas.microsoft.com/office/powerpoint/2010/main" val="13603660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a:extLst>
            <a:ext uri="{FF2B5EF4-FFF2-40B4-BE49-F238E27FC236}">
              <a16:creationId xmlns:a16="http://schemas.microsoft.com/office/drawing/2014/main" id="{F2DAC347-97C5-A059-28CA-BBCA388AC19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91B8701-761D-457A-EC7D-44350D85F0F1}"/>
              </a:ext>
            </a:extLst>
          </p:cNvPr>
          <p:cNvSpPr txBox="1"/>
          <p:nvPr/>
        </p:nvSpPr>
        <p:spPr>
          <a:xfrm>
            <a:off x="3896381" y="2028616"/>
            <a:ext cx="4399238" cy="2800767"/>
          </a:xfrm>
          <a:prstGeom prst="rect">
            <a:avLst/>
          </a:prstGeom>
          <a:noFill/>
        </p:spPr>
        <p:txBody>
          <a:bodyPr wrap="square" rtlCol="0">
            <a:spAutoFit/>
          </a:bodyPr>
          <a:lstStyle/>
          <a:p>
            <a:pPr algn="ctr"/>
            <a:r>
              <a:rPr lang="en-US" sz="8800" b="1" dirty="0">
                <a:solidFill>
                  <a:schemeClr val="bg1"/>
                </a:solidFill>
                <a:latin typeface="Roboto Mono"/>
                <a:ea typeface="Roboto Mono"/>
                <a:sym typeface="Arial"/>
              </a:rPr>
              <a:t>Thank You!</a:t>
            </a:r>
            <a:endParaRPr lang="de-AT" sz="8800" b="1" dirty="0">
              <a:solidFill>
                <a:schemeClr val="bg1"/>
              </a:solidFill>
              <a:latin typeface="Roboto Mono"/>
              <a:ea typeface="Roboto Mono"/>
              <a:sym typeface="Arial"/>
            </a:endParaRPr>
          </a:p>
        </p:txBody>
      </p:sp>
    </p:spTree>
    <p:extLst>
      <p:ext uri="{BB962C8B-B14F-4D97-AF65-F5344CB8AC3E}">
        <p14:creationId xmlns:p14="http://schemas.microsoft.com/office/powerpoint/2010/main" val="39331640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4566F-0291-3006-3CBB-0F4EDD24A40B}"/>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FEC4C60-959A-10A2-D14D-52A8BAAB091F}"/>
              </a:ext>
            </a:extLst>
          </p:cNvPr>
          <p:cNvCxnSpPr/>
          <p:nvPr/>
        </p:nvCxnSpPr>
        <p:spPr>
          <a:xfrm>
            <a:off x="575553" y="3509963"/>
            <a:ext cx="11040894" cy="87549"/>
          </a:xfrm>
          <a:prstGeom prst="line">
            <a:avLst/>
          </a:prstGeom>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5EC90474-309D-880D-F1FB-FE20379D08DF}"/>
              </a:ext>
            </a:extLst>
          </p:cNvPr>
          <p:cNvSpPr txBox="1"/>
          <p:nvPr/>
        </p:nvSpPr>
        <p:spPr>
          <a:xfrm>
            <a:off x="575552" y="382012"/>
            <a:ext cx="5891236" cy="2554545"/>
          </a:xfrm>
          <a:prstGeom prst="rect">
            <a:avLst/>
          </a:prstGeom>
          <a:noFill/>
        </p:spPr>
        <p:txBody>
          <a:bodyPr wrap="square" rtlCol="0">
            <a:spAutoFit/>
          </a:bodyPr>
          <a:lstStyle/>
          <a:p>
            <a:r>
              <a:rPr lang="en-US" sz="3200" b="1" dirty="0">
                <a:latin typeface="Roboto Mono" panose="00000009000000000000" pitchFamily="49" charset="0"/>
                <a:ea typeface="Roboto Mono" panose="00000009000000000000" pitchFamily="49" charset="0"/>
                <a:cs typeface="Roboto Black" panose="02000000000000000000" pitchFamily="2" charset="0"/>
              </a:rPr>
              <a:t>BEAR: Value-First Ontology Engineering Framework for Business Ecosystem Analysis and Representation</a:t>
            </a:r>
            <a:endParaRPr lang="de-AT" sz="3200" b="1" dirty="0">
              <a:latin typeface="Roboto Mono" panose="00000009000000000000" pitchFamily="49" charset="0"/>
              <a:ea typeface="Roboto Mono" panose="00000009000000000000" pitchFamily="49" charset="0"/>
              <a:cs typeface="Roboto Black" panose="02000000000000000000" pitchFamily="2" charset="0"/>
            </a:endParaRPr>
          </a:p>
        </p:txBody>
      </p:sp>
      <p:pic>
        <p:nvPicPr>
          <p:cNvPr id="10" name="Picture 9" descr="A logo for a company">
            <a:extLst>
              <a:ext uri="{FF2B5EF4-FFF2-40B4-BE49-F238E27FC236}">
                <a16:creationId xmlns:a16="http://schemas.microsoft.com/office/drawing/2014/main" id="{EF4F3485-5D69-D43E-E5C3-436E60020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111" y="5558733"/>
            <a:ext cx="1967164" cy="1096687"/>
          </a:xfrm>
          <a:prstGeom prst="rect">
            <a:avLst/>
          </a:prstGeom>
        </p:spPr>
      </p:pic>
      <p:pic>
        <p:nvPicPr>
          <p:cNvPr id="11" name="Picture 10" descr="auth_full_en.ai">
            <a:extLst>
              <a:ext uri="{FF2B5EF4-FFF2-40B4-BE49-F238E27FC236}">
                <a16:creationId xmlns:a16="http://schemas.microsoft.com/office/drawing/2014/main" id="{179340EE-1AED-BF37-9A38-3911CB5A58F3}"/>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8618113" y="5479954"/>
            <a:ext cx="905997" cy="1166471"/>
          </a:xfrm>
          <a:prstGeom prst="rect">
            <a:avLst/>
          </a:prstGeom>
        </p:spPr>
      </p:pic>
      <p:sp>
        <p:nvSpPr>
          <p:cNvPr id="13" name="TextBox 12">
            <a:extLst>
              <a:ext uri="{FF2B5EF4-FFF2-40B4-BE49-F238E27FC236}">
                <a16:creationId xmlns:a16="http://schemas.microsoft.com/office/drawing/2014/main" id="{8D2771D0-203D-14DE-459F-94DF6EF5D86C}"/>
              </a:ext>
            </a:extLst>
          </p:cNvPr>
          <p:cNvSpPr txBox="1"/>
          <p:nvPr/>
        </p:nvSpPr>
        <p:spPr>
          <a:xfrm>
            <a:off x="8282473" y="3636237"/>
            <a:ext cx="3333974" cy="584775"/>
          </a:xfrm>
          <a:prstGeom prst="rect">
            <a:avLst/>
          </a:prstGeom>
          <a:noFill/>
        </p:spPr>
        <p:txBody>
          <a:bodyPr wrap="square" rtlCol="0">
            <a:spAutoFit/>
          </a:bodyPr>
          <a:lstStyle/>
          <a:p>
            <a:pPr algn="r"/>
            <a:r>
              <a:rPr lang="en-US" sz="3200" dirty="0">
                <a:latin typeface="Roboto Mono" panose="00000009000000000000" pitchFamily="49" charset="0"/>
                <a:ea typeface="Roboto Mono" panose="00000009000000000000" pitchFamily="49" charset="0"/>
                <a:cs typeface="Roboto Mono Light" panose="020F0502020204030204" pitchFamily="49" charset="0"/>
              </a:rPr>
              <a:t>Alican T</a:t>
            </a:r>
            <a:r>
              <a:rPr lang="de-AT" sz="3200" dirty="0" err="1">
                <a:latin typeface="Roboto Mono" panose="00000009000000000000" pitchFamily="49" charset="0"/>
                <a:ea typeface="Roboto Mono" panose="00000009000000000000" pitchFamily="49" charset="0"/>
                <a:cs typeface="Roboto Mono Light" panose="020F0502020204030204" pitchFamily="49" charset="0"/>
              </a:rPr>
              <a:t>üzün</a:t>
            </a:r>
            <a:endParaRPr lang="de-AT" sz="3200" dirty="0">
              <a:latin typeface="Roboto Mono" panose="00000009000000000000" pitchFamily="49" charset="0"/>
              <a:ea typeface="Roboto Mono" panose="00000009000000000000" pitchFamily="49" charset="0"/>
              <a:cs typeface="Roboto Mono Light" panose="020F0502020204030204" pitchFamily="49" charset="0"/>
            </a:endParaRPr>
          </a:p>
        </p:txBody>
      </p:sp>
      <p:sp>
        <p:nvSpPr>
          <p:cNvPr id="14" name="TextBox 13">
            <a:extLst>
              <a:ext uri="{FF2B5EF4-FFF2-40B4-BE49-F238E27FC236}">
                <a16:creationId xmlns:a16="http://schemas.microsoft.com/office/drawing/2014/main" id="{1C7ED045-A85A-9A1D-EF58-BB7B64CDA2DA}"/>
              </a:ext>
            </a:extLst>
          </p:cNvPr>
          <p:cNvSpPr txBox="1"/>
          <p:nvPr/>
        </p:nvSpPr>
        <p:spPr>
          <a:xfrm>
            <a:off x="575552" y="3636237"/>
            <a:ext cx="11502148" cy="2800767"/>
          </a:xfrm>
          <a:prstGeom prst="rect">
            <a:avLst/>
          </a:prstGeom>
          <a:noFill/>
        </p:spPr>
        <p:txBody>
          <a:bodyPr wrap="square" rtlCol="0">
            <a:spAutoFit/>
          </a:bodyPr>
          <a:lstStyle/>
          <a:p>
            <a:r>
              <a:rPr lang="en-US" sz="3200" dirty="0">
                <a:solidFill>
                  <a:schemeClr val="tx1">
                    <a:lumMod val="85000"/>
                    <a:lumOff val="15000"/>
                  </a:schemeClr>
                </a:solidFill>
                <a:latin typeface="Roboto Mono" panose="00000009000000000000" pitchFamily="49" charset="0"/>
                <a:ea typeface="Roboto Mono" panose="00000009000000000000" pitchFamily="49" charset="0"/>
                <a:cs typeface="Roboto" panose="02000000000000000000" pitchFamily="2" charset="0"/>
              </a:rPr>
              <a:t>ISWC 2025</a:t>
            </a:r>
            <a:br>
              <a:rPr lang="en-US" sz="3200" dirty="0">
                <a:solidFill>
                  <a:schemeClr val="tx1">
                    <a:lumMod val="85000"/>
                    <a:lumOff val="15000"/>
                  </a:schemeClr>
                </a:solidFill>
                <a:latin typeface="Roboto Mono" panose="00000009000000000000" pitchFamily="49" charset="0"/>
                <a:ea typeface="Roboto Mono" panose="00000009000000000000" pitchFamily="49" charset="0"/>
                <a:cs typeface="Roboto" panose="02000000000000000000" pitchFamily="2" charset="0"/>
              </a:rPr>
            </a:br>
            <a:r>
              <a:rPr lang="en-US" sz="3200" dirty="0">
                <a:solidFill>
                  <a:schemeClr val="tx1">
                    <a:lumMod val="85000"/>
                    <a:lumOff val="15000"/>
                  </a:schemeClr>
                </a:solidFill>
                <a:latin typeface="Roboto Mono" panose="00000009000000000000" pitchFamily="49" charset="0"/>
                <a:ea typeface="Roboto Mono" panose="00000009000000000000" pitchFamily="49" charset="0"/>
                <a:cs typeface="Roboto" panose="02000000000000000000" pitchFamily="2" charset="0"/>
              </a:rPr>
              <a:t>Workshop: WOP 2025</a:t>
            </a:r>
            <a:endParaRPr lang="de-AT" sz="3200" i="0" dirty="0">
              <a:solidFill>
                <a:schemeClr val="tx1">
                  <a:lumMod val="85000"/>
                  <a:lumOff val="15000"/>
                </a:schemeClr>
              </a:solidFill>
              <a:effectLst/>
              <a:latin typeface="Roboto Mono" panose="00000009000000000000" pitchFamily="49" charset="0"/>
              <a:ea typeface="Roboto Mono" panose="00000009000000000000" pitchFamily="49" charset="0"/>
              <a:cs typeface="Roboto" panose="02000000000000000000" pitchFamily="2" charset="0"/>
            </a:endParaRPr>
          </a:p>
          <a:p>
            <a:r>
              <a:rPr lang="de-AT" sz="2400" dirty="0">
                <a:solidFill>
                  <a:schemeClr val="tx1">
                    <a:lumMod val="85000"/>
                    <a:lumOff val="15000"/>
                  </a:schemeClr>
                </a:solidFill>
                <a:latin typeface="Roboto Mono" panose="00000009000000000000" pitchFamily="49" charset="0"/>
                <a:ea typeface="Roboto Mono" panose="00000009000000000000" pitchFamily="49" charset="0"/>
                <a:cs typeface="Roboto" panose="02000000000000000000" pitchFamily="2" charset="0"/>
              </a:rPr>
              <a:t>Title: </a:t>
            </a:r>
            <a:r>
              <a:rPr lang="en-US" sz="2400" dirty="0">
                <a:solidFill>
                  <a:schemeClr val="tx1">
                    <a:lumMod val="85000"/>
                    <a:lumOff val="15000"/>
                  </a:schemeClr>
                </a:solidFill>
                <a:latin typeface="Roboto Mono" panose="00000009000000000000" pitchFamily="49" charset="0"/>
                <a:ea typeface="Roboto Mono" panose="00000009000000000000" pitchFamily="49" charset="0"/>
                <a:cs typeface="Roboto" panose="02000000000000000000" pitchFamily="2" charset="0"/>
              </a:rPr>
              <a:t>BEAR: Value-First Ontology Engineering Framework for Business Ecosystem Analysis and Representation</a:t>
            </a:r>
            <a:br>
              <a:rPr lang="de-AT" sz="3200" i="0" dirty="0">
                <a:solidFill>
                  <a:schemeClr val="tx1">
                    <a:lumMod val="85000"/>
                    <a:lumOff val="15000"/>
                  </a:schemeClr>
                </a:solidFill>
                <a:effectLst/>
                <a:latin typeface="Roboto Mono" panose="00000009000000000000" pitchFamily="49" charset="0"/>
                <a:ea typeface="Roboto Mono" panose="00000009000000000000" pitchFamily="49" charset="0"/>
                <a:cs typeface="Roboto" panose="02000000000000000000" pitchFamily="2" charset="0"/>
              </a:rPr>
            </a:br>
            <a:br>
              <a:rPr lang="de-AT" sz="3200" i="0" dirty="0">
                <a:solidFill>
                  <a:schemeClr val="tx1">
                    <a:lumMod val="85000"/>
                    <a:lumOff val="15000"/>
                  </a:schemeClr>
                </a:solidFill>
                <a:effectLst/>
                <a:latin typeface="Roboto Mono" panose="00000009000000000000" pitchFamily="49" charset="0"/>
                <a:ea typeface="Roboto Mono" panose="00000009000000000000" pitchFamily="49" charset="0"/>
                <a:cs typeface="Roboto" panose="02000000000000000000" pitchFamily="2" charset="0"/>
              </a:rPr>
            </a:br>
            <a:endParaRPr lang="de-AT" sz="3200" i="0" dirty="0">
              <a:solidFill>
                <a:schemeClr val="tx1">
                  <a:lumMod val="85000"/>
                  <a:lumOff val="15000"/>
                </a:schemeClr>
              </a:solidFill>
              <a:effectLst/>
              <a:latin typeface="Roboto Mono" panose="00000009000000000000" pitchFamily="49" charset="0"/>
              <a:ea typeface="Roboto Mono" panose="00000009000000000000" pitchFamily="49" charset="0"/>
              <a:cs typeface="Roboto" panose="02000000000000000000" pitchFamily="2" charset="0"/>
            </a:endParaRPr>
          </a:p>
        </p:txBody>
      </p:sp>
      <p:pic>
        <p:nvPicPr>
          <p:cNvPr id="3" name="Picture 2" descr="An orange and black logo with white text&#10;&#10;AI-generated content may be incorrect.">
            <a:extLst>
              <a:ext uri="{FF2B5EF4-FFF2-40B4-BE49-F238E27FC236}">
                <a16:creationId xmlns:a16="http://schemas.microsoft.com/office/drawing/2014/main" id="{6AAE72C8-EA71-91F3-F46F-99C341CDC0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1918" y="5513150"/>
            <a:ext cx="1327938" cy="1131528"/>
          </a:xfrm>
          <a:prstGeom prst="rect">
            <a:avLst/>
          </a:prstGeom>
        </p:spPr>
      </p:pic>
      <p:pic>
        <p:nvPicPr>
          <p:cNvPr id="4" name="Graphic 3">
            <a:extLst>
              <a:ext uri="{FF2B5EF4-FFF2-40B4-BE49-F238E27FC236}">
                <a16:creationId xmlns:a16="http://schemas.microsoft.com/office/drawing/2014/main" id="{D3876CE5-A10F-B8A8-6931-E594490EF4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18113" y="133350"/>
            <a:ext cx="3295650" cy="3295650"/>
          </a:xfrm>
          <a:prstGeom prst="rect">
            <a:avLst/>
          </a:prstGeom>
        </p:spPr>
      </p:pic>
    </p:spTree>
    <p:extLst>
      <p:ext uri="{BB962C8B-B14F-4D97-AF65-F5344CB8AC3E}">
        <p14:creationId xmlns:p14="http://schemas.microsoft.com/office/powerpoint/2010/main" val="363711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8B608-787E-4FDA-E924-DCE5E164AFEC}"/>
            </a:ext>
          </a:extLst>
        </p:cNvPr>
        <p:cNvGrpSpPr/>
        <p:nvPr/>
      </p:nvGrpSpPr>
      <p:grpSpPr>
        <a:xfrm>
          <a:off x="0" y="0"/>
          <a:ext cx="0" cy="0"/>
          <a:chOff x="0" y="0"/>
          <a:chExt cx="0" cy="0"/>
        </a:xfrm>
      </p:grpSpPr>
      <p:pic>
        <p:nvPicPr>
          <p:cNvPr id="3" name="Picture 2" descr="A diagram of a company's financial system&#10;&#10;AI-generated content may be incorrect.">
            <a:extLst>
              <a:ext uri="{FF2B5EF4-FFF2-40B4-BE49-F238E27FC236}">
                <a16:creationId xmlns:a16="http://schemas.microsoft.com/office/drawing/2014/main" id="{A2489543-F62A-CE59-7ECC-E3B97FDDAF1D}"/>
              </a:ext>
            </a:extLst>
          </p:cNvPr>
          <p:cNvPicPr>
            <a:picLocks noChangeAspect="1"/>
          </p:cNvPicPr>
          <p:nvPr/>
        </p:nvPicPr>
        <p:blipFill>
          <a:blip r:embed="rId3">
            <a:extLst>
              <a:ext uri="{28A0092B-C50C-407E-A947-70E740481C1C}">
                <a14:useLocalDpi xmlns:a14="http://schemas.microsoft.com/office/drawing/2010/main" val="0"/>
              </a:ext>
            </a:extLst>
          </a:blip>
          <a:srcRect t="15162" b="40690"/>
          <a:stretch>
            <a:fillRect/>
          </a:stretch>
        </p:blipFill>
        <p:spPr>
          <a:xfrm>
            <a:off x="20" y="1282"/>
            <a:ext cx="12191980" cy="6856718"/>
          </a:xfrm>
          <a:prstGeom prst="rect">
            <a:avLst/>
          </a:prstGeom>
        </p:spPr>
      </p:pic>
    </p:spTree>
    <p:extLst>
      <p:ext uri="{BB962C8B-B14F-4D97-AF65-F5344CB8AC3E}">
        <p14:creationId xmlns:p14="http://schemas.microsoft.com/office/powerpoint/2010/main" val="387821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9FB69-BBF0-DF5B-0A87-E74D8EF1DFF9}"/>
            </a:ext>
          </a:extLst>
        </p:cNvPr>
        <p:cNvGrpSpPr/>
        <p:nvPr/>
      </p:nvGrpSpPr>
      <p:grpSpPr>
        <a:xfrm>
          <a:off x="0" y="0"/>
          <a:ext cx="0" cy="0"/>
          <a:chOff x="0" y="0"/>
          <a:chExt cx="0" cy="0"/>
        </a:xfrm>
      </p:grpSpPr>
      <p:pic>
        <p:nvPicPr>
          <p:cNvPr id="3" name="Picture 2" descr="A diagram of a company's financial system&#10;&#10;AI-generated content may be incorrect.">
            <a:extLst>
              <a:ext uri="{FF2B5EF4-FFF2-40B4-BE49-F238E27FC236}">
                <a16:creationId xmlns:a16="http://schemas.microsoft.com/office/drawing/2014/main" id="{C34A173F-C867-2F72-D86F-EB043BB5B569}"/>
              </a:ext>
            </a:extLst>
          </p:cNvPr>
          <p:cNvPicPr>
            <a:picLocks noChangeAspect="1"/>
          </p:cNvPicPr>
          <p:nvPr/>
        </p:nvPicPr>
        <p:blipFill>
          <a:blip r:embed="rId3">
            <a:extLst>
              <a:ext uri="{28A0092B-C50C-407E-A947-70E740481C1C}">
                <a14:useLocalDpi xmlns:a14="http://schemas.microsoft.com/office/drawing/2010/main" val="0"/>
              </a:ext>
            </a:extLst>
          </a:blip>
          <a:srcRect t="15162" b="40690"/>
          <a:stretch>
            <a:fillRect/>
          </a:stretch>
        </p:blipFill>
        <p:spPr>
          <a:xfrm>
            <a:off x="20" y="1282"/>
            <a:ext cx="12191980" cy="6856718"/>
          </a:xfrm>
          <a:prstGeom prst="rect">
            <a:avLst/>
          </a:prstGeom>
        </p:spPr>
      </p:pic>
      <p:sp>
        <p:nvSpPr>
          <p:cNvPr id="2" name="Oval 1">
            <a:extLst>
              <a:ext uri="{FF2B5EF4-FFF2-40B4-BE49-F238E27FC236}">
                <a16:creationId xmlns:a16="http://schemas.microsoft.com/office/drawing/2014/main" id="{EF989675-8388-EBE9-9E99-E3FB065AF88F}"/>
              </a:ext>
            </a:extLst>
          </p:cNvPr>
          <p:cNvSpPr/>
          <p:nvPr/>
        </p:nvSpPr>
        <p:spPr>
          <a:xfrm>
            <a:off x="6362700" y="819150"/>
            <a:ext cx="1743075" cy="1285875"/>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623405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2189</Words>
  <Application>Microsoft Office PowerPoint</Application>
  <PresentationFormat>Widescreen</PresentationFormat>
  <Paragraphs>256</Paragraphs>
  <Slides>79</Slides>
  <Notes>64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Meiryo</vt:lpstr>
      <vt:lpstr>Aptos</vt:lpstr>
      <vt:lpstr>Aptos Display</vt:lpstr>
      <vt:lpstr>Arial</vt:lpstr>
      <vt:lpstr>Roboto Mono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Tuezuen Alican</dc:creator>
  <cp:lastModifiedBy>Tuezuen Alican</cp:lastModifiedBy>
  <cp:revision>3</cp:revision>
  <dcterms:created xsi:type="dcterms:W3CDTF">2025-04-01T10:20:48Z</dcterms:created>
  <dcterms:modified xsi:type="dcterms:W3CDTF">2025-10-30T15:39:01Z</dcterms:modified>
</cp:coreProperties>
</file>